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notesMasterIdLst>
    <p:notesMasterId r:id="rId15"/>
  </p:notesMasterIdLst>
  <p:sldIdLst>
    <p:sldId id="256" r:id="rId2"/>
    <p:sldId id="257" r:id="rId3"/>
    <p:sldId id="259" r:id="rId4"/>
    <p:sldId id="339" r:id="rId5"/>
    <p:sldId id="329" r:id="rId6"/>
    <p:sldId id="331" r:id="rId7"/>
    <p:sldId id="341" r:id="rId8"/>
    <p:sldId id="342" r:id="rId9"/>
    <p:sldId id="332" r:id="rId10"/>
    <p:sldId id="338" r:id="rId11"/>
    <p:sldId id="330" r:id="rId12"/>
    <p:sldId id="311" r:id="rId13"/>
    <p:sldId id="29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efera Mekonnen Tefera" initials="TMT" lastIdx="1" clrIdx="0">
    <p:extLst>
      <p:ext uri="{19B8F6BF-5375-455C-9EA6-DF929625EA0E}">
        <p15:presenceInfo xmlns:p15="http://schemas.microsoft.com/office/powerpoint/2012/main" userId="Tefera Mekonnen Tefera" providerId="None"/>
      </p:ext>
    </p:extLst>
  </p:cmAuthor>
  <p:cmAuthor id="2" name="ajd240@outlook.com" initials="a" lastIdx="2" clrIdx="1">
    <p:extLst>
      <p:ext uri="{19B8F6BF-5375-455C-9EA6-DF929625EA0E}">
        <p15:presenceInfo xmlns:p15="http://schemas.microsoft.com/office/powerpoint/2012/main" userId="24fa3e01137aa05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33"/>
    <a:srgbClr val="FFFF99"/>
    <a:srgbClr val="A0AC08"/>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69" autoAdjust="0"/>
    <p:restoredTop sz="93842" autoAdjust="0"/>
  </p:normalViewPr>
  <p:slideViewPr>
    <p:cSldViewPr snapToGrid="0">
      <p:cViewPr varScale="1">
        <p:scale>
          <a:sx n="82" d="100"/>
          <a:sy n="82" d="100"/>
        </p:scale>
        <p:origin x="67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6F2B65-E880-4E8F-A599-9FF9A117B2A0}" type="datetimeFigureOut">
              <a:rPr lang="en-US" smtClean="0"/>
              <a:t>5/17/2021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EBA7F1-A9FF-409D-BB42-C43E486CF2E7}" type="slidenum">
              <a:rPr lang="en-US" smtClean="0"/>
              <a:t>‹#›</a:t>
            </a:fld>
            <a:endParaRPr lang="en-US"/>
          </a:p>
        </p:txBody>
      </p:sp>
    </p:spTree>
    <p:extLst>
      <p:ext uri="{BB962C8B-B14F-4D97-AF65-F5344CB8AC3E}">
        <p14:creationId xmlns:p14="http://schemas.microsoft.com/office/powerpoint/2010/main" val="115112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314914C-AEFE-4EE0-847C-6D178416803D}" type="datetime1">
              <a:rPr lang="en-US" smtClean="0"/>
              <a:t>5/17/2021</a:t>
            </a:fld>
            <a:endParaRPr lang="en-US" dirty="0"/>
          </a:p>
        </p:txBody>
      </p:sp>
      <p:sp>
        <p:nvSpPr>
          <p:cNvPr id="5" name="Footer Placeholder 4"/>
          <p:cNvSpPr>
            <a:spLocks noGrp="1"/>
          </p:cNvSpPr>
          <p:nvPr>
            <p:ph type="ftr" sz="quarter" idx="11"/>
          </p:nvPr>
        </p:nvSpPr>
        <p:spPr/>
        <p:txBody>
          <a:bodyPr/>
          <a:lstStyle/>
          <a:p>
            <a:r>
              <a:rPr lang="en-US"/>
              <a:t>AFCAC - African Civil Aviation Commission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00228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CE15CAE-D0BB-41F1-8734-30070D3ACF48}" type="datetime1">
              <a:rPr lang="en-US" smtClean="0"/>
              <a:t>5/17/2021</a:t>
            </a:fld>
            <a:endParaRPr lang="en-US" dirty="0"/>
          </a:p>
        </p:txBody>
      </p:sp>
      <p:sp>
        <p:nvSpPr>
          <p:cNvPr id="5" name="Footer Placeholder 4"/>
          <p:cNvSpPr>
            <a:spLocks noGrp="1"/>
          </p:cNvSpPr>
          <p:nvPr>
            <p:ph type="ftr" sz="quarter" idx="11"/>
          </p:nvPr>
        </p:nvSpPr>
        <p:spPr/>
        <p:txBody>
          <a:bodyPr/>
          <a:lstStyle/>
          <a:p>
            <a:r>
              <a:rPr lang="en-US"/>
              <a:t>AFCAC - African Civil Aviation Commission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41083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2A224C0-3C22-4095-A3A1-94B55BFDF018}" type="datetime1">
              <a:rPr lang="en-US" smtClean="0"/>
              <a:t>5/17/2021</a:t>
            </a:fld>
            <a:endParaRPr lang="en-US" dirty="0"/>
          </a:p>
        </p:txBody>
      </p:sp>
      <p:sp>
        <p:nvSpPr>
          <p:cNvPr id="5" name="Footer Placeholder 4"/>
          <p:cNvSpPr>
            <a:spLocks noGrp="1"/>
          </p:cNvSpPr>
          <p:nvPr>
            <p:ph type="ftr" sz="quarter" idx="11"/>
          </p:nvPr>
        </p:nvSpPr>
        <p:spPr/>
        <p:txBody>
          <a:bodyPr/>
          <a:lstStyle/>
          <a:p>
            <a:r>
              <a:rPr lang="en-US"/>
              <a:t>AFCAC - African Civil Aviation Commission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226116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441E354-5C26-466B-B9A6-63845F4C9748}" type="datetime1">
              <a:rPr lang="en-US" smtClean="0"/>
              <a:t>5/17/2021</a:t>
            </a:fld>
            <a:endParaRPr lang="en-US" dirty="0"/>
          </a:p>
        </p:txBody>
      </p:sp>
      <p:sp>
        <p:nvSpPr>
          <p:cNvPr id="5" name="Footer Placeholder 4"/>
          <p:cNvSpPr>
            <a:spLocks noGrp="1"/>
          </p:cNvSpPr>
          <p:nvPr>
            <p:ph type="ftr" sz="quarter" idx="11"/>
          </p:nvPr>
        </p:nvSpPr>
        <p:spPr/>
        <p:txBody>
          <a:bodyPr/>
          <a:lstStyle/>
          <a:p>
            <a:r>
              <a:rPr lang="en-US"/>
              <a:t>AFCAC - African Civil Aviation Commission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294743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9DDFFBF-58D0-4CFE-A0DC-5E2D8387E10F}" type="datetime1">
              <a:rPr lang="en-US" smtClean="0"/>
              <a:t>5/17/2021</a:t>
            </a:fld>
            <a:endParaRPr lang="en-US" dirty="0"/>
          </a:p>
        </p:txBody>
      </p:sp>
      <p:sp>
        <p:nvSpPr>
          <p:cNvPr id="5" name="Footer Placeholder 4"/>
          <p:cNvSpPr>
            <a:spLocks noGrp="1"/>
          </p:cNvSpPr>
          <p:nvPr>
            <p:ph type="ftr" sz="quarter" idx="11"/>
          </p:nvPr>
        </p:nvSpPr>
        <p:spPr/>
        <p:txBody>
          <a:bodyPr/>
          <a:lstStyle/>
          <a:p>
            <a:r>
              <a:rPr lang="en-US"/>
              <a:t>AFCAC - African Civil Aviation Commission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581165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8563ED-04A9-4E07-A0D6-5CBB26C17357}" type="datetime1">
              <a:rPr lang="en-US" smtClean="0"/>
              <a:t>5/17/2021</a:t>
            </a:fld>
            <a:endParaRPr lang="en-US" dirty="0"/>
          </a:p>
        </p:txBody>
      </p:sp>
      <p:sp>
        <p:nvSpPr>
          <p:cNvPr id="5" name="Footer Placeholder 4"/>
          <p:cNvSpPr>
            <a:spLocks noGrp="1"/>
          </p:cNvSpPr>
          <p:nvPr>
            <p:ph type="ftr" sz="quarter" idx="11"/>
          </p:nvPr>
        </p:nvSpPr>
        <p:spPr/>
        <p:txBody>
          <a:bodyPr/>
          <a:lstStyle/>
          <a:p>
            <a:r>
              <a:rPr lang="en-US"/>
              <a:t>AFCAC - African Civil Aviation Commission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241225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790349-5E95-479F-A850-E885657068AC}" type="datetime1">
              <a:rPr lang="en-US" smtClean="0"/>
              <a:t>5/17/2021</a:t>
            </a:fld>
            <a:endParaRPr lang="en-US" dirty="0"/>
          </a:p>
        </p:txBody>
      </p:sp>
      <p:sp>
        <p:nvSpPr>
          <p:cNvPr id="5" name="Footer Placeholder 4"/>
          <p:cNvSpPr>
            <a:spLocks noGrp="1"/>
          </p:cNvSpPr>
          <p:nvPr>
            <p:ph type="ftr" sz="quarter" idx="11"/>
          </p:nvPr>
        </p:nvSpPr>
        <p:spPr/>
        <p:txBody>
          <a:bodyPr/>
          <a:lstStyle/>
          <a:p>
            <a:r>
              <a:rPr lang="en-US"/>
              <a:t>AFCAC - African Civil Aviation Commission </a:t>
            </a:r>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27526670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7E054D-9A8F-48C8-BCCC-277ACEE2BBFB}" type="datetime1">
              <a:rPr lang="en-US" smtClean="0"/>
              <a:t>5/17/2021</a:t>
            </a:fld>
            <a:endParaRPr lang="en-US" dirty="0"/>
          </a:p>
        </p:txBody>
      </p:sp>
      <p:sp>
        <p:nvSpPr>
          <p:cNvPr id="5" name="Footer Placeholder 4"/>
          <p:cNvSpPr>
            <a:spLocks noGrp="1"/>
          </p:cNvSpPr>
          <p:nvPr>
            <p:ph type="ftr" sz="quarter" idx="11"/>
          </p:nvPr>
        </p:nvSpPr>
        <p:spPr/>
        <p:txBody>
          <a:bodyPr/>
          <a:lstStyle/>
          <a:p>
            <a:r>
              <a:rPr lang="en-US"/>
              <a:t>AFCAC - African Civil Aviation Commission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78062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25CF2E-D549-48F5-A567-8EDEA6169413}" type="datetime1">
              <a:rPr lang="en-US" smtClean="0"/>
              <a:t>5/17/2021</a:t>
            </a:fld>
            <a:endParaRPr lang="en-US" dirty="0"/>
          </a:p>
        </p:txBody>
      </p:sp>
      <p:sp>
        <p:nvSpPr>
          <p:cNvPr id="5" name="Footer Placeholder 4"/>
          <p:cNvSpPr>
            <a:spLocks noGrp="1"/>
          </p:cNvSpPr>
          <p:nvPr>
            <p:ph type="ftr" sz="quarter" idx="11"/>
          </p:nvPr>
        </p:nvSpPr>
        <p:spPr/>
        <p:txBody>
          <a:bodyPr/>
          <a:lstStyle/>
          <a:p>
            <a:r>
              <a:rPr lang="en-US"/>
              <a:t>AFCAC - African Civil Aviation Commission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04672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269BB7-EC23-4316-BC55-0FA1E2B8C842}" type="datetime1">
              <a:rPr lang="en-US" smtClean="0"/>
              <a:t>5/17/2021</a:t>
            </a:fld>
            <a:endParaRPr lang="en-US" dirty="0"/>
          </a:p>
        </p:txBody>
      </p:sp>
      <p:sp>
        <p:nvSpPr>
          <p:cNvPr id="5" name="Footer Placeholder 4"/>
          <p:cNvSpPr>
            <a:spLocks noGrp="1"/>
          </p:cNvSpPr>
          <p:nvPr>
            <p:ph type="ftr" sz="quarter" idx="11"/>
          </p:nvPr>
        </p:nvSpPr>
        <p:spPr/>
        <p:txBody>
          <a:bodyPr/>
          <a:lstStyle/>
          <a:p>
            <a:r>
              <a:rPr lang="en-US"/>
              <a:t>AFCAC - African Civil Aviation Commission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33605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608B62F-553D-49E6-B404-75E93BBF4197}" type="datetime1">
              <a:rPr lang="en-US" smtClean="0"/>
              <a:t>5/17/2021</a:t>
            </a:fld>
            <a:endParaRPr lang="en-US" dirty="0"/>
          </a:p>
        </p:txBody>
      </p:sp>
      <p:sp>
        <p:nvSpPr>
          <p:cNvPr id="6" name="Footer Placeholder 5"/>
          <p:cNvSpPr>
            <a:spLocks noGrp="1"/>
          </p:cNvSpPr>
          <p:nvPr>
            <p:ph type="ftr" sz="quarter" idx="11"/>
          </p:nvPr>
        </p:nvSpPr>
        <p:spPr/>
        <p:txBody>
          <a:bodyPr/>
          <a:lstStyle/>
          <a:p>
            <a:r>
              <a:rPr lang="en-US"/>
              <a:t>AFCAC - African Civil Aviation Commission </a:t>
            </a:r>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473664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47378B9-30BA-4CF1-B108-46BB87E738F2}" type="datetime1">
              <a:rPr lang="en-US" smtClean="0"/>
              <a:t>5/17/2021</a:t>
            </a:fld>
            <a:endParaRPr lang="en-US" dirty="0"/>
          </a:p>
        </p:txBody>
      </p:sp>
      <p:sp>
        <p:nvSpPr>
          <p:cNvPr id="8" name="Footer Placeholder 7"/>
          <p:cNvSpPr>
            <a:spLocks noGrp="1"/>
          </p:cNvSpPr>
          <p:nvPr>
            <p:ph type="ftr" sz="quarter" idx="11"/>
          </p:nvPr>
        </p:nvSpPr>
        <p:spPr/>
        <p:txBody>
          <a:bodyPr/>
          <a:lstStyle/>
          <a:p>
            <a:r>
              <a:rPr lang="en-US"/>
              <a:t>AFCAC - African Civil Aviation Commission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75986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F2D5689-B2BA-4E02-ABE0-6C4AF06C6CD5}" type="datetime1">
              <a:rPr lang="en-US" smtClean="0"/>
              <a:t>5/17/2021</a:t>
            </a:fld>
            <a:endParaRPr lang="en-US" dirty="0"/>
          </a:p>
        </p:txBody>
      </p:sp>
      <p:sp>
        <p:nvSpPr>
          <p:cNvPr id="4" name="Footer Placeholder 3"/>
          <p:cNvSpPr>
            <a:spLocks noGrp="1"/>
          </p:cNvSpPr>
          <p:nvPr>
            <p:ph type="ftr" sz="quarter" idx="11"/>
          </p:nvPr>
        </p:nvSpPr>
        <p:spPr/>
        <p:txBody>
          <a:bodyPr/>
          <a:lstStyle/>
          <a:p>
            <a:r>
              <a:rPr lang="en-US"/>
              <a:t>AFCAC - African Civil Aviation Commission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57823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B0B149-E9DF-4473-8B80-CBEC3571C957}" type="datetime1">
              <a:rPr lang="en-US" smtClean="0"/>
              <a:t>5/17/2021</a:t>
            </a:fld>
            <a:endParaRPr lang="en-US" dirty="0"/>
          </a:p>
        </p:txBody>
      </p:sp>
      <p:sp>
        <p:nvSpPr>
          <p:cNvPr id="3" name="Footer Placeholder 2"/>
          <p:cNvSpPr>
            <a:spLocks noGrp="1"/>
          </p:cNvSpPr>
          <p:nvPr>
            <p:ph type="ftr" sz="quarter" idx="11"/>
          </p:nvPr>
        </p:nvSpPr>
        <p:spPr/>
        <p:txBody>
          <a:bodyPr/>
          <a:lstStyle/>
          <a:p>
            <a:r>
              <a:rPr lang="en-US"/>
              <a:t>AFCAC - African Civil Aviation Commission </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06292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2E1EDE-22FC-4367-85A4-46012B766FDA}" type="datetime1">
              <a:rPr lang="en-US" smtClean="0"/>
              <a:t>5/17/2021</a:t>
            </a:fld>
            <a:endParaRPr lang="en-US" dirty="0"/>
          </a:p>
        </p:txBody>
      </p:sp>
      <p:sp>
        <p:nvSpPr>
          <p:cNvPr id="6" name="Footer Placeholder 5"/>
          <p:cNvSpPr>
            <a:spLocks noGrp="1"/>
          </p:cNvSpPr>
          <p:nvPr>
            <p:ph type="ftr" sz="quarter" idx="11"/>
          </p:nvPr>
        </p:nvSpPr>
        <p:spPr/>
        <p:txBody>
          <a:bodyPr/>
          <a:lstStyle/>
          <a:p>
            <a:r>
              <a:rPr lang="en-US"/>
              <a:t>AFCAC - African Civil Aviation Commission </a:t>
            </a:r>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511669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6CD68C0-7BF3-4DA6-91F3-000BD9FBFFF0}" type="datetime1">
              <a:rPr lang="en-US" smtClean="0"/>
              <a:t>5/17/2021</a:t>
            </a:fld>
            <a:endParaRPr lang="en-US" dirty="0"/>
          </a:p>
        </p:txBody>
      </p:sp>
      <p:sp>
        <p:nvSpPr>
          <p:cNvPr id="6" name="Footer Placeholder 5"/>
          <p:cNvSpPr>
            <a:spLocks noGrp="1"/>
          </p:cNvSpPr>
          <p:nvPr>
            <p:ph type="ftr" sz="quarter" idx="11"/>
          </p:nvPr>
        </p:nvSpPr>
        <p:spPr/>
        <p:txBody>
          <a:bodyPr/>
          <a:lstStyle/>
          <a:p>
            <a:r>
              <a:rPr lang="en-US"/>
              <a:t>AFCAC - African Civil Aviation Commission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47385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17E4EF-683C-450B-B625-87EB03A89CD9}" type="datetime1">
              <a:rPr lang="en-US" smtClean="0"/>
              <a:t>5/17/2021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AFCAC - African Civil Aviation Commission </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00095630"/>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914400"/>
            <a:ext cx="10972800" cy="5897897"/>
          </a:xfrm>
          <a:prstGeom prst="rect">
            <a:avLst/>
          </a:prstGeom>
        </p:spPr>
        <p:txBody>
          <a:bodyPr wrap="square">
            <a:spAutoFit/>
          </a:bodyPr>
          <a:lstStyle/>
          <a:p>
            <a:pPr algn="ctr"/>
            <a:endParaRPr lang="en-US" dirty="0"/>
          </a:p>
          <a:p>
            <a:pPr algn="ctr"/>
            <a:endParaRPr lang="en-US" dirty="0"/>
          </a:p>
          <a:p>
            <a:pPr algn="ctr"/>
            <a:r>
              <a:rPr lang="en-US" sz="2000" b="1" i="1" dirty="0"/>
              <a:t>SASO CONFERENCE</a:t>
            </a:r>
          </a:p>
          <a:p>
            <a:pPr algn="ctr"/>
            <a:endParaRPr lang="en-US" b="1" i="1" dirty="0"/>
          </a:p>
          <a:p>
            <a:pPr algn="ctr"/>
            <a:endParaRPr lang="en-US" b="1" i="1" dirty="0"/>
          </a:p>
          <a:p>
            <a:pPr algn="ctr"/>
            <a:r>
              <a:rPr lang="en-US" sz="2800" b="1" dirty="0">
                <a:solidFill>
                  <a:srgbClr val="0070C0"/>
                </a:solidFill>
                <a:latin typeface="Arial Black" panose="020B0A04020102020204" pitchFamily="34" charset="0"/>
              </a:rPr>
              <a:t>SASO’s Relationship with other </a:t>
            </a:r>
          </a:p>
          <a:p>
            <a:pPr algn="ctr"/>
            <a:r>
              <a:rPr lang="en-US" sz="2800" b="1" dirty="0">
                <a:solidFill>
                  <a:srgbClr val="0070C0"/>
                </a:solidFill>
                <a:latin typeface="Arial Black" panose="020B0A04020102020204" pitchFamily="34" charset="0"/>
              </a:rPr>
              <a:t>Aviation Stakeholders</a:t>
            </a:r>
          </a:p>
          <a:p>
            <a:pPr algn="ctr"/>
            <a:endParaRPr lang="en-US" sz="2800" b="1" dirty="0">
              <a:solidFill>
                <a:srgbClr val="0070C0"/>
              </a:solidFill>
              <a:latin typeface="Arial Black" panose="020B0A04020102020204" pitchFamily="34" charset="0"/>
            </a:endParaRPr>
          </a:p>
          <a:p>
            <a:pPr algn="ctr"/>
            <a:r>
              <a:rPr lang="en-US" sz="2000" b="1" dirty="0">
                <a:solidFill>
                  <a:schemeClr val="tx1">
                    <a:lumMod val="95000"/>
                    <a:lumOff val="5000"/>
                  </a:schemeClr>
                </a:solidFill>
                <a:latin typeface="Arial Black" panose="020B0A04020102020204" pitchFamily="34" charset="0"/>
              </a:rPr>
              <a:t>Secretary General- AFCAC</a:t>
            </a:r>
            <a:r>
              <a:rPr lang="en-US" sz="2800" b="1" dirty="0"/>
              <a:t> 	</a:t>
            </a:r>
          </a:p>
          <a:p>
            <a:pPr algn="ctr"/>
            <a:endParaRPr lang="en-US" b="1" i="1" dirty="0"/>
          </a:p>
          <a:p>
            <a:pPr algn="ctr"/>
            <a:endParaRPr lang="en-US" b="1" i="1" dirty="0"/>
          </a:p>
          <a:p>
            <a:pPr algn="ctr"/>
            <a:r>
              <a:rPr lang="en-US" b="1" i="1" dirty="0">
                <a:solidFill>
                  <a:srgbClr val="FF0000"/>
                </a:solidFill>
              </a:rPr>
              <a:t>(Virtual, 20 May 2021) </a:t>
            </a:r>
          </a:p>
          <a:p>
            <a:pPr algn="ctr"/>
            <a:endParaRPr lang="en-US" dirty="0"/>
          </a:p>
          <a:p>
            <a:pPr marR="0" algn="ctr">
              <a:spcBef>
                <a:spcPts val="0"/>
              </a:spcBef>
              <a:spcAft>
                <a:spcPts val="0"/>
              </a:spcAft>
              <a:tabLst>
                <a:tab pos="-14605" algn="l"/>
              </a:tabLst>
            </a:pPr>
            <a:endParaRPr lang="en-US" sz="1600" dirty="0"/>
          </a:p>
          <a:p>
            <a:pPr marR="0" algn="ctr">
              <a:spcBef>
                <a:spcPts val="0"/>
              </a:spcBef>
              <a:spcAft>
                <a:spcPts val="0"/>
              </a:spcAft>
              <a:tabLst>
                <a:tab pos="-14605" algn="l"/>
              </a:tabLst>
            </a:pPr>
            <a:endParaRPr lang="en-US" sz="1600" dirty="0"/>
          </a:p>
          <a:p>
            <a:pPr marR="0" algn="ctr">
              <a:spcBef>
                <a:spcPts val="0"/>
              </a:spcBef>
              <a:spcAft>
                <a:spcPts val="0"/>
              </a:spcAft>
              <a:tabLst>
                <a:tab pos="-14605" algn="l"/>
              </a:tabLst>
            </a:pPr>
            <a:endParaRPr lang="en-US" sz="1600" dirty="0"/>
          </a:p>
          <a:p>
            <a:pPr marR="0" algn="ctr">
              <a:spcBef>
                <a:spcPts val="0"/>
              </a:spcBef>
              <a:spcAft>
                <a:spcPts val="0"/>
              </a:spcAft>
              <a:tabLst>
                <a:tab pos="-14605" algn="l"/>
              </a:tabLst>
            </a:pPr>
            <a:endParaRPr lang="en-US" sz="1600" dirty="0"/>
          </a:p>
          <a:p>
            <a:pPr algn="ctr"/>
            <a:r>
              <a:rPr lang="en-US" dirty="0"/>
              <a:t>	</a:t>
            </a:r>
          </a:p>
          <a:p>
            <a:pPr algn="ctr">
              <a:lnSpc>
                <a:spcPct val="107000"/>
              </a:lnSpc>
              <a:spcAft>
                <a:spcPts val="800"/>
              </a:spcAft>
            </a:pPr>
            <a:endParaRPr lang="en-US" dirty="0">
              <a:latin typeface="Arial Black" panose="020B0A04020102020204" pitchFamily="34" charset="0"/>
              <a:ea typeface="Times New Roman" panose="02020603050405020304" pitchFamily="18" charset="0"/>
              <a:cs typeface="Times New Roman" panose="02020603050405020304" pitchFamily="18" charset="0"/>
            </a:endParaRPr>
          </a:p>
        </p:txBody>
      </p:sp>
      <p:pic>
        <p:nvPicPr>
          <p:cNvPr id="8" name="Picture 7"/>
          <p:cNvPicPr>
            <a:picLocks noChangeAspect="1"/>
          </p:cNvPicPr>
          <p:nvPr/>
        </p:nvPicPr>
        <p:blipFill>
          <a:blip r:embed="rId2"/>
          <a:stretch>
            <a:fillRect/>
          </a:stretch>
        </p:blipFill>
        <p:spPr>
          <a:xfrm>
            <a:off x="1428206" y="0"/>
            <a:ext cx="7515497" cy="914400"/>
          </a:xfrm>
          <a:prstGeom prst="rect">
            <a:avLst/>
          </a:prstGeom>
        </p:spPr>
      </p:pic>
      <p:pic>
        <p:nvPicPr>
          <p:cNvPr id="2" name="Picture 1"/>
          <p:cNvPicPr>
            <a:picLocks noChangeAspect="1"/>
          </p:cNvPicPr>
          <p:nvPr/>
        </p:nvPicPr>
        <p:blipFill>
          <a:blip r:embed="rId3"/>
          <a:stretch>
            <a:fillRect/>
          </a:stretch>
        </p:blipFill>
        <p:spPr>
          <a:xfrm>
            <a:off x="873422" y="0"/>
            <a:ext cx="1109568" cy="847417"/>
          </a:xfrm>
          <a:prstGeom prst="rect">
            <a:avLst/>
          </a:prstGeom>
        </p:spPr>
      </p:pic>
      <p:sp>
        <p:nvSpPr>
          <p:cNvPr id="3" name="Footer Placeholder 2"/>
          <p:cNvSpPr>
            <a:spLocks noGrp="1"/>
          </p:cNvSpPr>
          <p:nvPr>
            <p:ph type="ftr" sz="quarter" idx="11"/>
          </p:nvPr>
        </p:nvSpPr>
        <p:spPr/>
        <p:txBody>
          <a:bodyPr/>
          <a:lstStyle/>
          <a:p>
            <a:r>
              <a:rPr lang="en-US"/>
              <a:t>AFCAC - African Civil Aviation Commission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1208991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371600" lvl="0" indent="-1371600">
              <a:spcBef>
                <a:spcPts val="1000"/>
              </a:spcBef>
            </a:pPr>
            <a:r>
              <a:rPr lang="en-US" sz="2400" b="1" dirty="0">
                <a:solidFill>
                  <a:prstClr val="black">
                    <a:lumMod val="75000"/>
                    <a:lumOff val="25000"/>
                  </a:prstClr>
                </a:solidFill>
                <a:latin typeface="Calibri" panose="020F0502020204030204" pitchFamily="34" charset="0"/>
                <a:ea typeface="+mn-ea"/>
                <a:cs typeface="Calibri" panose="020F0502020204030204" pitchFamily="34" charset="0"/>
              </a:rPr>
              <a:t/>
            </a:r>
            <a:br>
              <a:rPr lang="en-US" sz="2400" b="1" dirty="0">
                <a:solidFill>
                  <a:prstClr val="black">
                    <a:lumMod val="75000"/>
                    <a:lumOff val="25000"/>
                  </a:prstClr>
                </a:solidFill>
                <a:latin typeface="Calibri" panose="020F0502020204030204" pitchFamily="34" charset="0"/>
                <a:ea typeface="+mn-ea"/>
                <a:cs typeface="Calibri" panose="020F0502020204030204" pitchFamily="34" charset="0"/>
              </a:rPr>
            </a:br>
            <a:endParaRPr lang="en-US" dirty="0"/>
          </a:p>
        </p:txBody>
      </p:sp>
      <p:sp>
        <p:nvSpPr>
          <p:cNvPr id="3" name="Content Placeholder 2"/>
          <p:cNvSpPr>
            <a:spLocks noGrp="1"/>
          </p:cNvSpPr>
          <p:nvPr>
            <p:ph idx="1"/>
          </p:nvPr>
        </p:nvSpPr>
        <p:spPr>
          <a:xfrm>
            <a:off x="677334" y="2107103"/>
            <a:ext cx="8596668" cy="3934260"/>
          </a:xfrm>
        </p:spPr>
        <p:txBody>
          <a:bodyPr/>
          <a:lstStyle/>
          <a:p>
            <a:pPr marL="0" indent="0">
              <a:buNone/>
            </a:pPr>
            <a:endParaRPr lang="en-US" dirty="0"/>
          </a:p>
        </p:txBody>
      </p:sp>
      <p:sp>
        <p:nvSpPr>
          <p:cNvPr id="4" name="Footer Placeholder 3"/>
          <p:cNvSpPr>
            <a:spLocks noGrp="1"/>
          </p:cNvSpPr>
          <p:nvPr>
            <p:ph type="ftr" sz="quarter" idx="11"/>
          </p:nvPr>
        </p:nvSpPr>
        <p:spPr/>
        <p:txBody>
          <a:bodyPr/>
          <a:lstStyle/>
          <a:p>
            <a:r>
              <a:rPr lang="en-US"/>
              <a:t>AFCAC - African Civil Aviation Commission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10</a:t>
            </a:fld>
            <a:endParaRPr lang="en-US" dirty="0"/>
          </a:p>
        </p:txBody>
      </p:sp>
      <p:sp>
        <p:nvSpPr>
          <p:cNvPr id="7" name="Rounded Rectangle 6"/>
          <p:cNvSpPr/>
          <p:nvPr/>
        </p:nvSpPr>
        <p:spPr>
          <a:xfrm>
            <a:off x="693694" y="3117629"/>
            <a:ext cx="8580308" cy="2397414"/>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00050" lvl="1" indent="0" algn="just">
              <a:buClr>
                <a:srgbClr val="90C226"/>
              </a:buClr>
              <a:buNone/>
            </a:pPr>
            <a:r>
              <a:rPr lang="en-US" sz="2000" dirty="0">
                <a:solidFill>
                  <a:schemeClr val="bg1"/>
                </a:solidFill>
              </a:rPr>
              <a:t>Capacity building programs through training is a key success factor for SASO. One of the lowest Critical Elements for SADC member States is CE 4 i.e. </a:t>
            </a:r>
            <a:r>
              <a:rPr lang="en-US" sz="2000" b="1" i="1" dirty="0">
                <a:solidFill>
                  <a:schemeClr val="bg1"/>
                </a:solidFill>
              </a:rPr>
              <a:t>Technical personnel qualification and training. </a:t>
            </a:r>
            <a:r>
              <a:rPr lang="en-US" sz="2000" dirty="0">
                <a:solidFill>
                  <a:schemeClr val="bg1"/>
                </a:solidFill>
              </a:rPr>
              <a:t>Through partnerships with the international aviation community training can be made available to SADC member States</a:t>
            </a:r>
            <a:r>
              <a:rPr lang="en-US" sz="2000" dirty="0">
                <a:solidFill>
                  <a:schemeClr val="bg1"/>
                </a:solidFill>
                <a:latin typeface="Times-BoldItalic"/>
              </a:rPr>
              <a:t>.</a:t>
            </a:r>
            <a:endParaRPr lang="en-US" sz="2000" dirty="0">
              <a:solidFill>
                <a:schemeClr val="bg1"/>
              </a:solidFill>
            </a:endParaRPr>
          </a:p>
        </p:txBody>
      </p:sp>
      <p:sp>
        <p:nvSpPr>
          <p:cNvPr id="12" name="Rounded Rectangle 11"/>
          <p:cNvSpPr/>
          <p:nvPr/>
        </p:nvSpPr>
        <p:spPr>
          <a:xfrm flipH="1">
            <a:off x="5850951" y="4923127"/>
            <a:ext cx="45719"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p:cNvSpPr/>
          <p:nvPr/>
        </p:nvSpPr>
        <p:spPr>
          <a:xfrm>
            <a:off x="693694" y="2152122"/>
            <a:ext cx="8580308"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buClr>
                <a:srgbClr val="90C226"/>
              </a:buClr>
            </a:pPr>
            <a:r>
              <a:rPr lang="en-US" b="1" dirty="0">
                <a:solidFill>
                  <a:prstClr val="black">
                    <a:lumMod val="75000"/>
                    <a:lumOff val="25000"/>
                  </a:prstClr>
                </a:solidFill>
              </a:rPr>
              <a:t>B. Collaborate with the international aviation community for capacity building programs for SADC member States</a:t>
            </a:r>
          </a:p>
        </p:txBody>
      </p:sp>
      <p:sp>
        <p:nvSpPr>
          <p:cNvPr id="17" name="Rounded Rectangle 16"/>
          <p:cNvSpPr/>
          <p:nvPr/>
        </p:nvSpPr>
        <p:spPr>
          <a:xfrm>
            <a:off x="677334" y="786303"/>
            <a:ext cx="8596668" cy="7196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lumMod val="95000"/>
                    <a:lumOff val="5000"/>
                  </a:schemeClr>
                </a:solidFill>
              </a:rPr>
              <a:t>Relevance of SASO </a:t>
            </a:r>
            <a:r>
              <a:rPr lang="en-US" sz="3200" b="1" dirty="0">
                <a:solidFill>
                  <a:srgbClr val="FF0000"/>
                </a:solidFill>
              </a:rPr>
              <a:t>(Cont’d)</a:t>
            </a:r>
            <a:endParaRPr lang="en-US" sz="3200" dirty="0"/>
          </a:p>
        </p:txBody>
      </p:sp>
    </p:spTree>
    <p:extLst>
      <p:ext uri="{BB962C8B-B14F-4D97-AF65-F5344CB8AC3E}">
        <p14:creationId xmlns:p14="http://schemas.microsoft.com/office/powerpoint/2010/main" val="12290846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371600" lvl="0" indent="-1371600">
              <a:spcBef>
                <a:spcPts val="1000"/>
              </a:spcBef>
            </a:pPr>
            <a:r>
              <a:rPr lang="en-US" sz="2400" b="1" dirty="0">
                <a:solidFill>
                  <a:prstClr val="black">
                    <a:lumMod val="75000"/>
                    <a:lumOff val="25000"/>
                  </a:prstClr>
                </a:solidFill>
                <a:latin typeface="Calibri" panose="020F0502020204030204" pitchFamily="34" charset="0"/>
                <a:ea typeface="+mn-ea"/>
                <a:cs typeface="Calibri" panose="020F0502020204030204" pitchFamily="34" charset="0"/>
              </a:rPr>
              <a:t/>
            </a:r>
            <a:br>
              <a:rPr lang="en-US" sz="2400" b="1" dirty="0">
                <a:solidFill>
                  <a:prstClr val="black">
                    <a:lumMod val="75000"/>
                    <a:lumOff val="25000"/>
                  </a:prstClr>
                </a:solidFill>
                <a:latin typeface="Calibri" panose="020F0502020204030204" pitchFamily="34" charset="0"/>
                <a:ea typeface="+mn-ea"/>
                <a:cs typeface="Calibri" panose="020F0502020204030204" pitchFamily="34" charset="0"/>
              </a:rPr>
            </a:br>
            <a:endParaRPr lang="en-US" dirty="0"/>
          </a:p>
        </p:txBody>
      </p:sp>
      <p:sp>
        <p:nvSpPr>
          <p:cNvPr id="3" name="Content Placeholder 2"/>
          <p:cNvSpPr>
            <a:spLocks noGrp="1"/>
          </p:cNvSpPr>
          <p:nvPr>
            <p:ph idx="1"/>
          </p:nvPr>
        </p:nvSpPr>
        <p:spPr>
          <a:xfrm>
            <a:off x="677334" y="2160589"/>
            <a:ext cx="8596668" cy="4423091"/>
          </a:xfrm>
        </p:spPr>
        <p:txBody>
          <a:bodyPr/>
          <a:lstStyle/>
          <a:p>
            <a:endParaRPr lang="en-US" dirty="0"/>
          </a:p>
        </p:txBody>
      </p:sp>
      <p:sp>
        <p:nvSpPr>
          <p:cNvPr id="4" name="Footer Placeholder 3"/>
          <p:cNvSpPr>
            <a:spLocks noGrp="1"/>
          </p:cNvSpPr>
          <p:nvPr>
            <p:ph type="ftr" sz="quarter" idx="11"/>
          </p:nvPr>
        </p:nvSpPr>
        <p:spPr/>
        <p:txBody>
          <a:bodyPr/>
          <a:lstStyle/>
          <a:p>
            <a:r>
              <a:rPr lang="en-US"/>
              <a:t>AFCAC - African Civil Aviation Commission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11</a:t>
            </a:fld>
            <a:endParaRPr lang="en-US" dirty="0"/>
          </a:p>
        </p:txBody>
      </p:sp>
      <p:sp>
        <p:nvSpPr>
          <p:cNvPr id="7" name="Rounded Rectangle 6"/>
          <p:cNvSpPr/>
          <p:nvPr/>
        </p:nvSpPr>
        <p:spPr>
          <a:xfrm>
            <a:off x="677334" y="3359689"/>
            <a:ext cx="8596667" cy="907869"/>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0325" marR="0" algn="just">
              <a:lnSpc>
                <a:spcPct val="107000"/>
              </a:lnSpc>
              <a:spcBef>
                <a:spcPts val="0"/>
              </a:spcBef>
              <a:spcAft>
                <a:spcPts val="800"/>
              </a:spcAft>
            </a:pPr>
            <a:r>
              <a:rPr lang="en-US" dirty="0">
                <a:latin typeface="Tahoma" panose="020B0604030504040204" pitchFamily="34" charset="0"/>
                <a:ea typeface="Calibri" panose="020F0502020204030204" pitchFamily="34" charset="0"/>
                <a:cs typeface="Times New Roman" panose="02020603050405020304" pitchFamily="18" charset="0"/>
              </a:rPr>
              <a:t>Consistent with the Ministerial decisions, States are encouraged to implement the Abuja Safety Targets (ASTs) through support from RSOOs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Rounded Rectangle 8"/>
          <p:cNvSpPr/>
          <p:nvPr/>
        </p:nvSpPr>
        <p:spPr>
          <a:xfrm>
            <a:off x="677334" y="4356535"/>
            <a:ext cx="3516126" cy="2154528"/>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just"/>
            <a:r>
              <a:rPr lang="en-US" dirty="0"/>
              <a:t>2019 Status of Implementation of ASTs showed that SADC is lagging behind other African regions  hence the need for active participation by ISASO</a:t>
            </a:r>
          </a:p>
        </p:txBody>
      </p:sp>
      <p:sp>
        <p:nvSpPr>
          <p:cNvPr id="10" name="Rounded Rectangle 9"/>
          <p:cNvSpPr/>
          <p:nvPr/>
        </p:nvSpPr>
        <p:spPr>
          <a:xfrm>
            <a:off x="4876798" y="4372134"/>
            <a:ext cx="4397201" cy="2154527"/>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just"/>
            <a:r>
              <a:rPr lang="en-US" dirty="0"/>
              <a:t>In order to compliment AFCAC, SASO can play a key role of promoting and monitoring the status of implementation of the Abuja Safety Targets for SADC member States.</a:t>
            </a:r>
          </a:p>
        </p:txBody>
      </p:sp>
      <p:sp>
        <p:nvSpPr>
          <p:cNvPr id="11" name="Right Arrow 10"/>
          <p:cNvSpPr/>
          <p:nvPr/>
        </p:nvSpPr>
        <p:spPr>
          <a:xfrm>
            <a:off x="4227325" y="5009182"/>
            <a:ext cx="615608" cy="640080"/>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p:nvSpPr>
        <p:spPr>
          <a:xfrm>
            <a:off x="677333" y="987447"/>
            <a:ext cx="8596666" cy="6162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buClr>
                <a:srgbClr val="90C226"/>
              </a:buClr>
            </a:pPr>
            <a:r>
              <a:rPr lang="en-US" b="1" dirty="0">
                <a:solidFill>
                  <a:prstClr val="black">
                    <a:lumMod val="75000"/>
                    <a:lumOff val="25000"/>
                  </a:prstClr>
                </a:solidFill>
              </a:rPr>
              <a:t>C. Assist member States to implement AFI Plan, APIRG, RASG AFI decisions and the Abuja Safety &amp; ANS Targets</a:t>
            </a:r>
          </a:p>
        </p:txBody>
      </p:sp>
      <p:sp>
        <p:nvSpPr>
          <p:cNvPr id="13" name="Rounded Rectangle 12"/>
          <p:cNvSpPr/>
          <p:nvPr/>
        </p:nvSpPr>
        <p:spPr>
          <a:xfrm>
            <a:off x="677334" y="1692720"/>
            <a:ext cx="8596667" cy="15510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0325" lvl="1" algn="just">
              <a:buClr>
                <a:srgbClr val="90C226"/>
              </a:buClr>
              <a:buNone/>
            </a:pPr>
            <a:r>
              <a:rPr lang="en-US" dirty="0">
                <a:solidFill>
                  <a:schemeClr val="bg1"/>
                </a:solidFill>
              </a:rPr>
              <a:t>This calls for partnership with key institutions such as ICAO where member States are sensitized and assisted to implement key decisions of the AFI Plan, APIRG and RASG AFI. Through collaboration with AFCAC, SASO can provide needed assistance to Member States to implement the Abuja Safety and ANS Targets.</a:t>
            </a:r>
          </a:p>
        </p:txBody>
      </p:sp>
      <p:sp>
        <p:nvSpPr>
          <p:cNvPr id="14" name="Rounded Rectangle 13"/>
          <p:cNvSpPr/>
          <p:nvPr/>
        </p:nvSpPr>
        <p:spPr>
          <a:xfrm>
            <a:off x="677334" y="71730"/>
            <a:ext cx="8596668" cy="7196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lumMod val="95000"/>
                    <a:lumOff val="5000"/>
                  </a:schemeClr>
                </a:solidFill>
              </a:rPr>
              <a:t>Relevance of SASO </a:t>
            </a:r>
            <a:r>
              <a:rPr lang="en-US" sz="3200" b="1" dirty="0">
                <a:solidFill>
                  <a:srgbClr val="FF0000"/>
                </a:solidFill>
              </a:rPr>
              <a:t>(Cont’d)</a:t>
            </a:r>
            <a:endParaRPr lang="en-US" sz="3200" dirty="0"/>
          </a:p>
        </p:txBody>
      </p:sp>
    </p:spTree>
    <p:extLst>
      <p:ext uri="{BB962C8B-B14F-4D97-AF65-F5344CB8AC3E}">
        <p14:creationId xmlns:p14="http://schemas.microsoft.com/office/powerpoint/2010/main" val="585911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581797" y="1140711"/>
            <a:ext cx="3659464" cy="438606"/>
          </a:xfrm>
          <a:solidFill>
            <a:srgbClr val="FFFF00"/>
          </a:solidFill>
        </p:spPr>
        <p:txBody>
          <a:bodyPr>
            <a:noAutofit/>
          </a:bodyPr>
          <a:lstStyle/>
          <a:p>
            <a:pPr lvl="1" algn="l"/>
            <a:r>
              <a:rPr lang="en-US" sz="2800" b="1" dirty="0">
                <a:solidFill>
                  <a:schemeClr val="tx2">
                    <a:lumMod val="75000"/>
                  </a:schemeClr>
                </a:solidFill>
                <a:latin typeface="Calibri" panose="020F0502020204030204" pitchFamily="34" charset="0"/>
                <a:cs typeface="Calibri" panose="020F0502020204030204" pitchFamily="34" charset="0"/>
              </a:rPr>
              <a:t>Meeting is invited to…. </a:t>
            </a:r>
            <a:r>
              <a:rPr lang="en-US" sz="2800" b="1" dirty="0">
                <a:solidFill>
                  <a:schemeClr val="tx1">
                    <a:lumMod val="75000"/>
                    <a:lumOff val="25000"/>
                  </a:schemeClr>
                </a:solidFill>
                <a:latin typeface="Calibri" panose="020F0502020204030204" pitchFamily="34" charset="0"/>
                <a:cs typeface="Calibri" panose="020F0502020204030204" pitchFamily="34" charset="0"/>
              </a:rPr>
              <a:t/>
            </a:r>
            <a:br>
              <a:rPr lang="en-US" sz="2800" b="1" dirty="0">
                <a:solidFill>
                  <a:schemeClr val="tx1">
                    <a:lumMod val="75000"/>
                    <a:lumOff val="25000"/>
                  </a:schemeClr>
                </a:solidFill>
                <a:latin typeface="Calibri" panose="020F0502020204030204" pitchFamily="34" charset="0"/>
                <a:cs typeface="Calibri" panose="020F0502020204030204" pitchFamily="34" charset="0"/>
              </a:rPr>
            </a:br>
            <a:r>
              <a:rPr lang="en-US" sz="2800" b="1" dirty="0">
                <a:solidFill>
                  <a:schemeClr val="tx1">
                    <a:lumMod val="75000"/>
                    <a:lumOff val="25000"/>
                  </a:schemeClr>
                </a:solidFill>
                <a:latin typeface="Calibri" panose="020F0502020204030204" pitchFamily="34" charset="0"/>
                <a:cs typeface="Calibri" panose="020F0502020204030204" pitchFamily="34" charset="0"/>
              </a:rPr>
              <a:t/>
            </a:r>
            <a:br>
              <a:rPr lang="en-US" sz="2800" b="1" dirty="0">
                <a:solidFill>
                  <a:schemeClr val="tx1">
                    <a:lumMod val="75000"/>
                    <a:lumOff val="25000"/>
                  </a:schemeClr>
                </a:solidFill>
                <a:latin typeface="Calibri" panose="020F0502020204030204" pitchFamily="34" charset="0"/>
                <a:cs typeface="Calibri" panose="020F0502020204030204" pitchFamily="34" charset="0"/>
              </a:rPr>
            </a:br>
            <a:r>
              <a:rPr lang="en-US" sz="2800" b="1" dirty="0">
                <a:solidFill>
                  <a:srgbClr val="A0AC08"/>
                </a:solidFill>
                <a:latin typeface="Calibri" panose="020F0502020204030204" pitchFamily="34" charset="0"/>
                <a:cs typeface="Calibri" panose="020F0502020204030204" pitchFamily="34" charset="0"/>
              </a:rPr>
              <a:t/>
            </a:r>
            <a:br>
              <a:rPr lang="en-US" sz="2800" b="1" dirty="0">
                <a:solidFill>
                  <a:srgbClr val="A0AC08"/>
                </a:solidFill>
                <a:latin typeface="Calibri" panose="020F0502020204030204" pitchFamily="34" charset="0"/>
                <a:cs typeface="Calibri" panose="020F0502020204030204" pitchFamily="34" charset="0"/>
              </a:rPr>
            </a:br>
            <a:r>
              <a:rPr lang="en-US" sz="2800" b="1" dirty="0">
                <a:solidFill>
                  <a:srgbClr val="A0AC08"/>
                </a:solidFill>
                <a:latin typeface="Calibri" panose="020F0502020204030204" pitchFamily="34" charset="0"/>
                <a:cs typeface="Calibri" panose="020F0502020204030204" pitchFamily="34" charset="0"/>
              </a:rPr>
              <a:t/>
            </a:r>
            <a:br>
              <a:rPr lang="en-US" sz="2800" b="1" dirty="0">
                <a:solidFill>
                  <a:srgbClr val="A0AC08"/>
                </a:solidFill>
                <a:latin typeface="Calibri" panose="020F0502020204030204" pitchFamily="34" charset="0"/>
                <a:cs typeface="Calibri" panose="020F0502020204030204" pitchFamily="34" charset="0"/>
              </a:rPr>
            </a:br>
            <a:r>
              <a:rPr lang="en-US" sz="2800" b="1" dirty="0">
                <a:solidFill>
                  <a:srgbClr val="A0AC08"/>
                </a:solidFill>
                <a:latin typeface="Calibri" panose="020F0502020204030204" pitchFamily="34" charset="0"/>
                <a:cs typeface="Calibri" panose="020F0502020204030204" pitchFamily="34" charset="0"/>
              </a:rPr>
              <a:t/>
            </a:r>
            <a:br>
              <a:rPr lang="en-US" sz="2800" b="1" dirty="0">
                <a:solidFill>
                  <a:srgbClr val="A0AC08"/>
                </a:solidFill>
                <a:latin typeface="Calibri" panose="020F0502020204030204" pitchFamily="34" charset="0"/>
                <a:cs typeface="Calibri" panose="020F0502020204030204" pitchFamily="34" charset="0"/>
              </a:rPr>
            </a:br>
            <a:r>
              <a:rPr lang="en-US" sz="2800" b="1" dirty="0">
                <a:solidFill>
                  <a:srgbClr val="A0AC08"/>
                </a:solidFill>
                <a:latin typeface="Calibri" panose="020F0502020204030204" pitchFamily="34" charset="0"/>
                <a:cs typeface="Calibri" panose="020F0502020204030204" pitchFamily="34" charset="0"/>
              </a:rPr>
              <a:t/>
            </a:r>
            <a:br>
              <a:rPr lang="en-US" sz="2800" b="1" dirty="0">
                <a:solidFill>
                  <a:srgbClr val="A0AC08"/>
                </a:solidFill>
                <a:latin typeface="Calibri" panose="020F0502020204030204" pitchFamily="34" charset="0"/>
                <a:cs typeface="Calibri" panose="020F0502020204030204" pitchFamily="34" charset="0"/>
              </a:rPr>
            </a:br>
            <a:endParaRPr lang="en-US" sz="2800" dirty="0">
              <a:solidFill>
                <a:srgbClr val="A0AC08"/>
              </a:solidFill>
              <a:latin typeface="Calibri" panose="020F0502020204030204" pitchFamily="34" charset="0"/>
              <a:cs typeface="Calibri" panose="020F0502020204030204" pitchFamily="34" charset="0"/>
            </a:endParaRPr>
          </a:p>
        </p:txBody>
      </p:sp>
      <p:sp>
        <p:nvSpPr>
          <p:cNvPr id="3" name="Content Placeholder 2"/>
          <p:cNvSpPr>
            <a:spLocks noGrp="1"/>
          </p:cNvSpPr>
          <p:nvPr>
            <p:ph sz="half" idx="1"/>
          </p:nvPr>
        </p:nvSpPr>
        <p:spPr>
          <a:noFill/>
        </p:spPr>
        <p:txBody>
          <a:bodyPr>
            <a:normAutofit/>
          </a:bodyPr>
          <a:lstStyle/>
          <a:p>
            <a:pPr marL="0" indent="0" algn="just">
              <a:buNone/>
            </a:pPr>
            <a:endParaRPr lang="en-US" sz="2400" b="1" dirty="0">
              <a:solidFill>
                <a:prstClr val="black">
                  <a:lumMod val="75000"/>
                  <a:lumOff val="25000"/>
                </a:prstClr>
              </a:solidFill>
              <a:latin typeface="Calibri" panose="020F0502020204030204" pitchFamily="34" charset="0"/>
              <a:cs typeface="Calibri" panose="020F0502020204030204" pitchFamily="34" charset="0"/>
            </a:endParaRPr>
          </a:p>
          <a:p>
            <a:pPr marL="0" indent="0" algn="just">
              <a:buNone/>
            </a:pPr>
            <a:endParaRPr lang="en-US" sz="2200" b="1" dirty="0">
              <a:solidFill>
                <a:prstClr val="black">
                  <a:lumMod val="75000"/>
                  <a:lumOff val="25000"/>
                </a:prstClr>
              </a:solidFill>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p:txBody>
      </p:sp>
      <p:sp>
        <p:nvSpPr>
          <p:cNvPr id="2" name="Footer Placeholder 1"/>
          <p:cNvSpPr>
            <a:spLocks noGrp="1"/>
          </p:cNvSpPr>
          <p:nvPr>
            <p:ph type="ftr" sz="quarter" idx="11"/>
          </p:nvPr>
        </p:nvSpPr>
        <p:spPr/>
        <p:txBody>
          <a:bodyPr/>
          <a:lstStyle/>
          <a:p>
            <a:r>
              <a:rPr lang="en-US" dirty="0"/>
              <a:t>AFCAC - African Civil Aviation Commission </a:t>
            </a:r>
          </a:p>
        </p:txBody>
      </p:sp>
      <p:sp>
        <p:nvSpPr>
          <p:cNvPr id="5" name="Slide Number Placeholder 4"/>
          <p:cNvSpPr>
            <a:spLocks noGrp="1"/>
          </p:cNvSpPr>
          <p:nvPr>
            <p:ph type="sldNum" sz="quarter" idx="12"/>
          </p:nvPr>
        </p:nvSpPr>
        <p:spPr/>
        <p:txBody>
          <a:bodyPr/>
          <a:lstStyle/>
          <a:p>
            <a:fld id="{6FF9F0C5-380F-41C2-899A-BAC0F0927E16}" type="slidenum">
              <a:rPr lang="en-US" smtClean="0"/>
              <a:t>12</a:t>
            </a:fld>
            <a:endParaRPr lang="en-US" dirty="0"/>
          </a:p>
        </p:txBody>
      </p:sp>
      <p:pic>
        <p:nvPicPr>
          <p:cNvPr id="4" name="Picture 3"/>
          <p:cNvPicPr>
            <a:picLocks noChangeAspect="1"/>
          </p:cNvPicPr>
          <p:nvPr/>
        </p:nvPicPr>
        <p:blipFill>
          <a:blip r:embed="rId2"/>
          <a:stretch>
            <a:fillRect/>
          </a:stretch>
        </p:blipFill>
        <p:spPr>
          <a:xfrm>
            <a:off x="122550" y="107535"/>
            <a:ext cx="1109568" cy="847417"/>
          </a:xfrm>
          <a:prstGeom prst="rect">
            <a:avLst/>
          </a:prstGeom>
        </p:spPr>
      </p:pic>
      <p:sp>
        <p:nvSpPr>
          <p:cNvPr id="10" name="Title 1"/>
          <p:cNvSpPr txBox="1">
            <a:spLocks/>
          </p:cNvSpPr>
          <p:nvPr/>
        </p:nvSpPr>
        <p:spPr>
          <a:xfrm>
            <a:off x="1246045" y="380787"/>
            <a:ext cx="7988126" cy="690486"/>
          </a:xfrm>
          <a:prstGeom prst="rect">
            <a:avLst/>
          </a:prstGeom>
          <a:noFill/>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dirty="0">
                <a:solidFill>
                  <a:schemeClr val="tx2">
                    <a:lumMod val="75000"/>
                  </a:schemeClr>
                </a:solidFill>
                <a:latin typeface="Calibri" panose="020F0502020204030204" pitchFamily="34" charset="0"/>
                <a:ea typeface="+mn-ea"/>
                <a:cs typeface="Calibri" panose="020F0502020204030204" pitchFamily="34" charset="0"/>
              </a:rPr>
              <a:t>5. Actions by the Meeting</a:t>
            </a:r>
          </a:p>
          <a:p>
            <a:pPr algn="ctr"/>
            <a:endParaRPr lang="en-US" sz="3200" b="1" dirty="0">
              <a:solidFill>
                <a:schemeClr val="accent2">
                  <a:lumMod val="75000"/>
                </a:schemeClr>
              </a:solidFill>
              <a:latin typeface="Calibri" panose="020F0502020204030204" pitchFamily="34" charset="0"/>
              <a:ea typeface="+mn-ea"/>
              <a:cs typeface="Calibri" panose="020F0502020204030204" pitchFamily="34" charset="0"/>
            </a:endParaRPr>
          </a:p>
        </p:txBody>
      </p:sp>
      <p:sp>
        <p:nvSpPr>
          <p:cNvPr id="6" name="TextBox 5"/>
          <p:cNvSpPr txBox="1"/>
          <p:nvPr/>
        </p:nvSpPr>
        <p:spPr>
          <a:xfrm>
            <a:off x="920971" y="1857127"/>
            <a:ext cx="9306393" cy="4985980"/>
          </a:xfrm>
          <a:prstGeom prst="rect">
            <a:avLst/>
          </a:prstGeom>
          <a:noFill/>
        </p:spPr>
        <p:txBody>
          <a:bodyPr wrap="square" rtlCol="0">
            <a:spAutoFit/>
          </a:bodyPr>
          <a:lstStyle/>
          <a:p>
            <a:pPr marL="0" lvl="1" algn="just">
              <a:spcAft>
                <a:spcPts val="1800"/>
              </a:spcAft>
              <a:buClr>
                <a:schemeClr val="accent1"/>
              </a:buClr>
              <a:buSzPct val="80000"/>
            </a:pPr>
            <a:r>
              <a:rPr lang="en-US" sz="2400" dirty="0">
                <a:solidFill>
                  <a:schemeClr val="tx1">
                    <a:lumMod val="75000"/>
                    <a:lumOff val="25000"/>
                  </a:schemeClr>
                </a:solidFill>
                <a:latin typeface="Calibri" panose="020F0502020204030204" pitchFamily="34" charset="0"/>
                <a:cs typeface="Calibri" panose="020F0502020204030204" pitchFamily="34" charset="0"/>
              </a:rPr>
              <a:t>   Fast track implementation of Ministerial Decisions concerning establishment and strengthening of RSOOs;</a:t>
            </a:r>
          </a:p>
          <a:p>
            <a:pPr marL="0" lvl="1" algn="just">
              <a:spcAft>
                <a:spcPts val="1800"/>
              </a:spcAft>
              <a:buClr>
                <a:schemeClr val="accent1"/>
              </a:buClr>
              <a:buSzPct val="80000"/>
            </a:pPr>
            <a:r>
              <a:rPr lang="en-US" sz="2400" dirty="0">
                <a:solidFill>
                  <a:schemeClr val="tx1">
                    <a:lumMod val="75000"/>
                    <a:lumOff val="25000"/>
                  </a:schemeClr>
                </a:solidFill>
                <a:latin typeface="Calibri" panose="020F0502020204030204" pitchFamily="34" charset="0"/>
                <a:cs typeface="Calibri" panose="020F0502020204030204" pitchFamily="34" charset="0"/>
              </a:rPr>
              <a:t>   </a:t>
            </a:r>
            <a:r>
              <a:rPr lang="en-US" sz="2400" dirty="0">
                <a:solidFill>
                  <a:prstClr val="black">
                    <a:lumMod val="75000"/>
                    <a:lumOff val="25000"/>
                  </a:prstClr>
                </a:solidFill>
              </a:rPr>
              <a:t>Collaborate with other institutions towards strengthening of safety oversight systems of member States; </a:t>
            </a:r>
          </a:p>
          <a:p>
            <a:pPr algn="just">
              <a:buClr>
                <a:srgbClr val="90C226"/>
              </a:buClr>
            </a:pPr>
            <a:r>
              <a:rPr lang="en-US" sz="2400" dirty="0">
                <a:solidFill>
                  <a:srgbClr val="FF0000"/>
                </a:solidFill>
              </a:rPr>
              <a:t>   </a:t>
            </a:r>
            <a:r>
              <a:rPr lang="en-US" sz="2400" dirty="0"/>
              <a:t>Reinforce collaboration with AFCAC and membership to </a:t>
            </a:r>
            <a:r>
              <a:rPr lang="en-US" sz="2400" dirty="0" smtClean="0"/>
              <a:t>the RSOOs platform;</a:t>
            </a:r>
            <a:endParaRPr lang="en-US" sz="2400" dirty="0"/>
          </a:p>
          <a:p>
            <a:pPr lvl="0" algn="just">
              <a:buClr>
                <a:srgbClr val="90C226"/>
              </a:buClr>
            </a:pPr>
            <a:r>
              <a:rPr lang="en-US" sz="2400" dirty="0">
                <a:solidFill>
                  <a:schemeClr val="tx1">
                    <a:lumMod val="75000"/>
                    <a:lumOff val="25000"/>
                  </a:schemeClr>
                </a:solidFill>
                <a:latin typeface="Calibri" panose="020F0502020204030204" pitchFamily="34" charset="0"/>
                <a:cs typeface="Calibri" panose="020F0502020204030204" pitchFamily="34" charset="0"/>
              </a:rPr>
              <a:t>   </a:t>
            </a:r>
            <a:r>
              <a:rPr lang="en-US" sz="2400" dirty="0">
                <a:solidFill>
                  <a:prstClr val="black">
                    <a:lumMod val="75000"/>
                    <a:lumOff val="25000"/>
                  </a:prstClr>
                </a:solidFill>
              </a:rPr>
              <a:t>Collaborate with the international aviation community for capacity building programs for the benefit of SADC member States;</a:t>
            </a:r>
          </a:p>
          <a:p>
            <a:pPr lvl="0">
              <a:buClr>
                <a:srgbClr val="90C226"/>
              </a:buClr>
            </a:pPr>
            <a:r>
              <a:rPr lang="en-US" sz="2400" dirty="0">
                <a:solidFill>
                  <a:prstClr val="black">
                    <a:lumMod val="75000"/>
                    <a:lumOff val="25000"/>
                  </a:prstClr>
                </a:solidFill>
              </a:rPr>
              <a:t>   </a:t>
            </a:r>
            <a:r>
              <a:rPr lang="en-US" sz="2400" dirty="0"/>
              <a:t>Consider the relevance of SASO and its benefits to SADC member States to </a:t>
            </a:r>
            <a:r>
              <a:rPr lang="en-US" sz="2400" dirty="0">
                <a:solidFill>
                  <a:prstClr val="black">
                    <a:lumMod val="75000"/>
                    <a:lumOff val="25000"/>
                  </a:prstClr>
                </a:solidFill>
              </a:rPr>
              <a:t>implement AFI Plan, APIRG, RASG AFI decisions and the Abuja Safety &amp; ANS Targets.</a:t>
            </a:r>
          </a:p>
        </p:txBody>
      </p:sp>
      <p:sp>
        <p:nvSpPr>
          <p:cNvPr id="8" name="Down Arrow 7"/>
          <p:cNvSpPr/>
          <p:nvPr/>
        </p:nvSpPr>
        <p:spPr>
          <a:xfrm rot="16200000">
            <a:off x="634308" y="1912299"/>
            <a:ext cx="364028" cy="469049"/>
          </a:xfrm>
          <a:prstGeom prst="downArrow">
            <a:avLst/>
          </a:prstGeom>
          <a:solidFill>
            <a:schemeClr val="accent2">
              <a:lumMod val="75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3" name="Down Arrow 12"/>
          <p:cNvSpPr/>
          <p:nvPr/>
        </p:nvSpPr>
        <p:spPr>
          <a:xfrm rot="16200000">
            <a:off x="684501" y="2793214"/>
            <a:ext cx="353390" cy="558797"/>
          </a:xfrm>
          <a:prstGeom prst="downArrow">
            <a:avLst/>
          </a:prstGeom>
          <a:solidFill>
            <a:schemeClr val="accent2">
              <a:lumMod val="75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4" name="Down Arrow 13"/>
          <p:cNvSpPr/>
          <p:nvPr/>
        </p:nvSpPr>
        <p:spPr>
          <a:xfrm rot="16200000">
            <a:off x="768032" y="5618104"/>
            <a:ext cx="351214" cy="495299"/>
          </a:xfrm>
          <a:prstGeom prst="downArrow">
            <a:avLst/>
          </a:prstGeom>
          <a:solidFill>
            <a:schemeClr val="accent2">
              <a:lumMod val="75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2" name="Down Arrow 11"/>
          <p:cNvSpPr/>
          <p:nvPr/>
        </p:nvSpPr>
        <p:spPr>
          <a:xfrm rot="16200000">
            <a:off x="685589" y="4510638"/>
            <a:ext cx="351214" cy="495299"/>
          </a:xfrm>
          <a:prstGeom prst="downArrow">
            <a:avLst/>
          </a:prstGeom>
          <a:solidFill>
            <a:schemeClr val="accent2">
              <a:lumMod val="75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5" name="Down Arrow 12">
            <a:extLst>
              <a:ext uri="{FF2B5EF4-FFF2-40B4-BE49-F238E27FC236}">
                <a16:creationId xmlns:a16="http://schemas.microsoft.com/office/drawing/2014/main" id="{1CC7D769-D50A-4B3D-824C-4326AEEABC63}"/>
              </a:ext>
            </a:extLst>
          </p:cNvPr>
          <p:cNvSpPr/>
          <p:nvPr/>
        </p:nvSpPr>
        <p:spPr>
          <a:xfrm rot="16200000">
            <a:off x="684501" y="3721549"/>
            <a:ext cx="353390" cy="558797"/>
          </a:xfrm>
          <a:prstGeom prst="downArrow">
            <a:avLst/>
          </a:prstGeom>
          <a:solidFill>
            <a:schemeClr val="accent2">
              <a:lumMod val="75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948743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sz="6700" b="1" dirty="0">
                <a:solidFill>
                  <a:schemeClr val="accent2">
                    <a:lumMod val="50000"/>
                  </a:schemeClr>
                </a:solidFill>
              </a:rPr>
              <a:t>THANK YOU </a:t>
            </a:r>
          </a:p>
        </p:txBody>
      </p:sp>
      <p:sp>
        <p:nvSpPr>
          <p:cNvPr id="3" name="Footer Placeholder 2"/>
          <p:cNvSpPr>
            <a:spLocks noGrp="1"/>
          </p:cNvSpPr>
          <p:nvPr>
            <p:ph type="ftr" sz="quarter" idx="11"/>
          </p:nvPr>
        </p:nvSpPr>
        <p:spPr/>
        <p:txBody>
          <a:bodyPr/>
          <a:lstStyle/>
          <a:p>
            <a:r>
              <a:rPr lang="en-US"/>
              <a:t>AFCAC - African Civil Aviation Commission </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13</a:t>
            </a:fld>
            <a:endParaRPr lang="en-US" dirty="0"/>
          </a:p>
        </p:txBody>
      </p:sp>
      <p:pic>
        <p:nvPicPr>
          <p:cNvPr id="7" name="Picture 6"/>
          <p:cNvPicPr>
            <a:picLocks noChangeAspect="1"/>
          </p:cNvPicPr>
          <p:nvPr/>
        </p:nvPicPr>
        <p:blipFill>
          <a:blip r:embed="rId2"/>
          <a:stretch>
            <a:fillRect/>
          </a:stretch>
        </p:blipFill>
        <p:spPr>
          <a:xfrm>
            <a:off x="3581399" y="847726"/>
            <a:ext cx="2847975" cy="2295524"/>
          </a:xfrm>
          <a:prstGeom prst="rect">
            <a:avLst/>
          </a:prstGeom>
        </p:spPr>
      </p:pic>
    </p:spTree>
    <p:extLst>
      <p:ext uri="{BB962C8B-B14F-4D97-AF65-F5344CB8AC3E}">
        <p14:creationId xmlns:p14="http://schemas.microsoft.com/office/powerpoint/2010/main" val="4213297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9568" y="313509"/>
            <a:ext cx="8269563" cy="653142"/>
          </a:xfrm>
          <a:solidFill>
            <a:schemeClr val="accent2">
              <a:lumMod val="50000"/>
            </a:schemeClr>
          </a:solidFill>
        </p:spPr>
        <p:txBody>
          <a:bodyPr>
            <a:normAutofit/>
          </a:bodyPr>
          <a:lstStyle/>
          <a:p>
            <a:pPr algn="ctr"/>
            <a:r>
              <a:rPr lang="en-US" sz="2800" b="1" dirty="0">
                <a:solidFill>
                  <a:schemeClr val="bg1"/>
                </a:solidFill>
                <a:latin typeface="Calibri" panose="020F0502020204030204" pitchFamily="34" charset="0"/>
                <a:ea typeface="+mn-ea"/>
                <a:cs typeface="Calibri" panose="020F0502020204030204" pitchFamily="34" charset="0"/>
              </a:rPr>
              <a:t>Content</a:t>
            </a:r>
            <a:endParaRPr lang="en-US" sz="2800" b="1" dirty="0">
              <a:solidFill>
                <a:schemeClr val="bg1"/>
              </a:solidFill>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232118" y="1337481"/>
            <a:ext cx="8526479" cy="4603342"/>
          </a:xfrm>
          <a:noFill/>
        </p:spPr>
        <p:txBody>
          <a:bodyPr>
            <a:normAutofit/>
          </a:bodyPr>
          <a:lstStyle/>
          <a:p>
            <a:endParaRPr lang="en-US" sz="1050" dirty="0">
              <a:solidFill>
                <a:srgbClr val="000000"/>
              </a:solidFill>
              <a:latin typeface="Calibri" panose="020F0502020204030204" pitchFamily="34" charset="0"/>
              <a:cs typeface="Calibri" panose="020F0502020204030204" pitchFamily="34" charset="0"/>
            </a:endParaRPr>
          </a:p>
          <a:p>
            <a:pPr marL="914400" indent="-1371600">
              <a:spcBef>
                <a:spcPts val="0"/>
              </a:spcBef>
              <a:buFont typeface="+mj-lt"/>
              <a:buAutoNum type="arabicPeriod"/>
            </a:pPr>
            <a:r>
              <a:rPr lang="en-US" sz="2400" b="1" dirty="0">
                <a:latin typeface="Calibri" panose="020F0502020204030204" pitchFamily="34" charset="0"/>
                <a:cs typeface="Calibri" panose="020F0502020204030204" pitchFamily="34" charset="0"/>
              </a:rPr>
              <a:t>AFCAC and Its Relationship with SASO</a:t>
            </a:r>
          </a:p>
          <a:p>
            <a:pPr marL="1371600" indent="-1371600">
              <a:buFont typeface="+mj-lt"/>
              <a:buAutoNum type="arabicPeriod"/>
            </a:pPr>
            <a:r>
              <a:rPr lang="en-US" sz="2400" b="1" dirty="0">
                <a:solidFill>
                  <a:schemeClr val="tx1">
                    <a:lumMod val="95000"/>
                    <a:lumOff val="5000"/>
                  </a:schemeClr>
                </a:solidFill>
                <a:latin typeface="Calibri" panose="020F0502020204030204" pitchFamily="34" charset="0"/>
                <a:cs typeface="Calibri" panose="020F0502020204030204" pitchFamily="34" charset="0"/>
              </a:rPr>
              <a:t>Outcomes of the FORUM on RSOOs for Global Aviation Safety </a:t>
            </a:r>
          </a:p>
          <a:p>
            <a:pPr marL="1371600" indent="-1371600">
              <a:buFont typeface="+mj-lt"/>
              <a:buAutoNum type="arabicPeriod"/>
            </a:pPr>
            <a:r>
              <a:rPr lang="en-US" sz="2400" b="1" dirty="0">
                <a:latin typeface="Calibri" panose="020F0502020204030204" pitchFamily="34" charset="0"/>
                <a:cs typeface="Calibri" panose="020F0502020204030204" pitchFamily="34" charset="0"/>
              </a:rPr>
              <a:t>Operationalization of SASO</a:t>
            </a:r>
          </a:p>
          <a:p>
            <a:pPr marL="1371600" indent="-1371600">
              <a:buFont typeface="+mj-lt"/>
              <a:buAutoNum type="arabicPeriod"/>
            </a:pPr>
            <a:r>
              <a:rPr lang="en-US" sz="2400" b="1" dirty="0">
                <a:latin typeface="Calibri" panose="020F0502020204030204" pitchFamily="34" charset="0"/>
                <a:cs typeface="Calibri" panose="020F0502020204030204" pitchFamily="34" charset="0"/>
              </a:rPr>
              <a:t>Relevance of SASO</a:t>
            </a:r>
          </a:p>
          <a:p>
            <a:pPr marL="1371600" indent="-1371600">
              <a:buFont typeface="+mj-lt"/>
              <a:buAutoNum type="arabicPeriod"/>
            </a:pPr>
            <a:r>
              <a:rPr lang="en-US" sz="2400" b="1" dirty="0">
                <a:latin typeface="Calibri" panose="020F0502020204030204" pitchFamily="34" charset="0"/>
                <a:cs typeface="Calibri" panose="020F0502020204030204" pitchFamily="34" charset="0"/>
              </a:rPr>
              <a:t>Recommendation to  the meeting</a:t>
            </a:r>
            <a:endParaRPr lang="en-US" sz="2400" dirty="0">
              <a:latin typeface="Calibri" panose="020F0502020204030204" pitchFamily="34" charset="0"/>
              <a:cs typeface="Calibri" panose="020F0502020204030204" pitchFamily="34" charset="0"/>
            </a:endParaRPr>
          </a:p>
        </p:txBody>
      </p:sp>
      <p:sp>
        <p:nvSpPr>
          <p:cNvPr id="5" name="Footer Placeholder 4"/>
          <p:cNvSpPr>
            <a:spLocks noGrp="1"/>
          </p:cNvSpPr>
          <p:nvPr>
            <p:ph type="ftr" sz="quarter" idx="11"/>
          </p:nvPr>
        </p:nvSpPr>
        <p:spPr/>
        <p:txBody>
          <a:bodyPr/>
          <a:lstStyle/>
          <a:p>
            <a:r>
              <a:rPr lang="en-US" dirty="0"/>
              <a:t>AFCAC - African Civil Aviation Commission </a:t>
            </a:r>
          </a:p>
        </p:txBody>
      </p:sp>
      <p:sp>
        <p:nvSpPr>
          <p:cNvPr id="6" name="Slide Number Placeholder 5"/>
          <p:cNvSpPr>
            <a:spLocks noGrp="1"/>
          </p:cNvSpPr>
          <p:nvPr>
            <p:ph type="sldNum" sz="quarter" idx="12"/>
          </p:nvPr>
        </p:nvSpPr>
        <p:spPr/>
        <p:txBody>
          <a:bodyPr/>
          <a:lstStyle/>
          <a:p>
            <a:fld id="{D57F1E4F-1CFF-5643-939E-217C01CDF565}" type="slidenum">
              <a:rPr lang="en-US" smtClean="0"/>
              <a:pPr/>
              <a:t>2</a:t>
            </a:fld>
            <a:endParaRPr lang="en-US" dirty="0"/>
          </a:p>
        </p:txBody>
      </p:sp>
      <p:pic>
        <p:nvPicPr>
          <p:cNvPr id="4" name="Picture 3"/>
          <p:cNvPicPr>
            <a:picLocks noChangeAspect="1"/>
          </p:cNvPicPr>
          <p:nvPr/>
        </p:nvPicPr>
        <p:blipFill>
          <a:blip r:embed="rId2"/>
          <a:stretch>
            <a:fillRect/>
          </a:stretch>
        </p:blipFill>
        <p:spPr>
          <a:xfrm>
            <a:off x="122550" y="219773"/>
            <a:ext cx="1109568" cy="847417"/>
          </a:xfrm>
          <a:prstGeom prst="rect">
            <a:avLst/>
          </a:prstGeom>
        </p:spPr>
      </p:pic>
    </p:spTree>
    <p:extLst>
      <p:ext uri="{BB962C8B-B14F-4D97-AF65-F5344CB8AC3E}">
        <p14:creationId xmlns:p14="http://schemas.microsoft.com/office/powerpoint/2010/main" val="4277927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0625" y="367782"/>
            <a:ext cx="7988126" cy="664301"/>
          </a:xfrm>
          <a:solidFill>
            <a:schemeClr val="accent2">
              <a:lumMod val="50000"/>
            </a:schemeClr>
          </a:solidFill>
        </p:spPr>
        <p:txBody>
          <a:bodyPr>
            <a:normAutofit/>
          </a:bodyPr>
          <a:lstStyle/>
          <a:p>
            <a:pPr algn="ctr"/>
            <a:r>
              <a:rPr lang="en-US" sz="3200" b="1" dirty="0">
                <a:solidFill>
                  <a:schemeClr val="bg1"/>
                </a:solidFill>
                <a:latin typeface="Calibri" panose="020F0502020204030204" pitchFamily="34" charset="0"/>
                <a:ea typeface="+mn-ea"/>
                <a:cs typeface="Calibri" panose="020F0502020204030204" pitchFamily="34" charset="0"/>
              </a:rPr>
              <a:t>1. AFCAC and its relationship with SASO</a:t>
            </a:r>
          </a:p>
        </p:txBody>
      </p:sp>
      <p:sp>
        <p:nvSpPr>
          <p:cNvPr id="3" name="Content Placeholder 2"/>
          <p:cNvSpPr>
            <a:spLocks noGrp="1"/>
          </p:cNvSpPr>
          <p:nvPr>
            <p:ph idx="1"/>
          </p:nvPr>
        </p:nvSpPr>
        <p:spPr>
          <a:xfrm>
            <a:off x="749460" y="1464691"/>
            <a:ext cx="8870455" cy="4759233"/>
          </a:xfrm>
          <a:noFill/>
        </p:spPr>
        <p:txBody>
          <a:bodyPr>
            <a:normAutofit/>
          </a:bodyPr>
          <a:lstStyle/>
          <a:p>
            <a:pPr>
              <a:buFont typeface="Wingdings" panose="05000000000000000000" pitchFamily="2" charset="2"/>
              <a:buChar char="q"/>
            </a:pPr>
            <a:r>
              <a:rPr lang="en-US" b="1" dirty="0"/>
              <a:t>AFCAC is the specialized agency of the African Union responsible for Civil Aviation matters in Africa.</a:t>
            </a:r>
          </a:p>
          <a:p>
            <a:pPr>
              <a:buFont typeface="Wingdings" panose="05000000000000000000" pitchFamily="2" charset="2"/>
              <a:buChar char="q"/>
            </a:pPr>
            <a:r>
              <a:rPr lang="en-US" b="1" dirty="0"/>
              <a:t>AFCAC’s Objectives include:-</a:t>
            </a:r>
          </a:p>
          <a:p>
            <a:pPr lvl="1" algn="just">
              <a:buFont typeface="Arial" panose="020B0604020202020204" pitchFamily="34" charset="0"/>
              <a:buChar char="•"/>
            </a:pPr>
            <a:r>
              <a:rPr lang="en-US" sz="1800" b="1" dirty="0"/>
              <a:t>To coordinate civil aviation matters in Africa and cooperate with ICAO and other relevant organizations and  other bodies which are involved in the promotion and development of civil aviation in Africa.</a:t>
            </a:r>
          </a:p>
          <a:p>
            <a:pPr lvl="1" algn="just">
              <a:buFont typeface="Arial" panose="020B0604020202020204" pitchFamily="34" charset="0"/>
              <a:buChar char="•"/>
            </a:pPr>
            <a:r>
              <a:rPr lang="en-US" sz="1800" b="1" dirty="0"/>
              <a:t>Fostering inter alia the implementation of ICAO Standards and Recommended Practices for the safety, security, environmental protection and regularity of the aviation sector.</a:t>
            </a:r>
          </a:p>
          <a:p>
            <a:pPr>
              <a:buFont typeface="Wingdings" panose="05000000000000000000" pitchFamily="2" charset="2"/>
              <a:buChar char="q"/>
            </a:pPr>
            <a:r>
              <a:rPr lang="en-US" b="1" dirty="0"/>
              <a:t>AFCAC supports ISASO and all other RSOOs in Africa to ensure safe, secure and environmentally friendly aviation operations in Africa;</a:t>
            </a:r>
          </a:p>
          <a:p>
            <a:pPr>
              <a:buFont typeface="Wingdings" panose="05000000000000000000" pitchFamily="2" charset="2"/>
              <a:buChar char="q"/>
            </a:pPr>
            <a:r>
              <a:rPr lang="en-US" b="1" dirty="0"/>
              <a:t>AFCAC fully supports the action plan and ministerial decisions of the Forum for RSOOs which took place from 22-24 March 2017 in </a:t>
            </a:r>
            <a:r>
              <a:rPr lang="en-US" b="1" dirty="0" err="1"/>
              <a:t>Ezulwini</a:t>
            </a:r>
            <a:r>
              <a:rPr lang="en-US" b="1" dirty="0"/>
              <a:t>, </a:t>
            </a:r>
            <a:r>
              <a:rPr lang="en-US" b="1" dirty="0" err="1"/>
              <a:t>Eswatini</a:t>
            </a:r>
            <a:r>
              <a:rPr lang="en-US" b="1" dirty="0"/>
              <a:t>.</a:t>
            </a:r>
          </a:p>
          <a:p>
            <a:pPr marL="0" indent="0" algn="just">
              <a:buNone/>
            </a:pPr>
            <a:endParaRPr lang="en-US" sz="2400" dirty="0">
              <a:solidFill>
                <a:prstClr val="black">
                  <a:lumMod val="75000"/>
                  <a:lumOff val="25000"/>
                </a:prstClr>
              </a:solidFill>
              <a:latin typeface="Calibri" panose="020F0502020204030204" pitchFamily="34" charset="0"/>
              <a:cs typeface="Calibri" panose="020F0502020204030204" pitchFamily="34" charset="0"/>
            </a:endParaRPr>
          </a:p>
          <a:p>
            <a:endParaRPr lang="en-US" sz="2400" dirty="0">
              <a:latin typeface="Calibri" panose="020F0502020204030204" pitchFamily="34" charset="0"/>
              <a:cs typeface="Calibri" panose="020F0502020204030204" pitchFamily="34" charset="0"/>
            </a:endParaRPr>
          </a:p>
        </p:txBody>
      </p:sp>
      <p:sp>
        <p:nvSpPr>
          <p:cNvPr id="5" name="Footer Placeholder 4"/>
          <p:cNvSpPr>
            <a:spLocks noGrp="1"/>
          </p:cNvSpPr>
          <p:nvPr>
            <p:ph type="ftr" sz="quarter" idx="11"/>
          </p:nvPr>
        </p:nvSpPr>
        <p:spPr/>
        <p:txBody>
          <a:bodyPr/>
          <a:lstStyle/>
          <a:p>
            <a:r>
              <a:rPr lang="en-US"/>
              <a:t>AFCAC - African Civil Aviation Commission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3</a:t>
            </a:fld>
            <a:endParaRPr lang="en-US" dirty="0"/>
          </a:p>
        </p:txBody>
      </p:sp>
      <p:pic>
        <p:nvPicPr>
          <p:cNvPr id="4" name="Picture 3"/>
          <p:cNvPicPr>
            <a:picLocks noChangeAspect="1"/>
          </p:cNvPicPr>
          <p:nvPr/>
        </p:nvPicPr>
        <p:blipFill>
          <a:blip r:embed="rId2"/>
          <a:stretch>
            <a:fillRect/>
          </a:stretch>
        </p:blipFill>
        <p:spPr>
          <a:xfrm>
            <a:off x="81057" y="184666"/>
            <a:ext cx="1109568" cy="847417"/>
          </a:xfrm>
          <a:prstGeom prst="rect">
            <a:avLst/>
          </a:prstGeom>
        </p:spPr>
      </p:pic>
    </p:spTree>
    <p:extLst>
      <p:ext uri="{BB962C8B-B14F-4D97-AF65-F5344CB8AC3E}">
        <p14:creationId xmlns:p14="http://schemas.microsoft.com/office/powerpoint/2010/main" val="2636273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6045" y="380786"/>
            <a:ext cx="7988126" cy="728519"/>
          </a:xfrm>
          <a:solidFill>
            <a:schemeClr val="accent2">
              <a:lumMod val="50000"/>
            </a:schemeClr>
          </a:solidFill>
        </p:spPr>
        <p:txBody>
          <a:bodyPr>
            <a:noAutofit/>
          </a:bodyPr>
          <a:lstStyle/>
          <a:p>
            <a:pPr algn="ctr"/>
            <a:r>
              <a:rPr lang="en-US" sz="2400" b="1" dirty="0">
                <a:solidFill>
                  <a:schemeClr val="bg1"/>
                </a:solidFill>
                <a:latin typeface="Calibri" panose="020F0502020204030204" pitchFamily="34" charset="0"/>
                <a:ea typeface="+mn-ea"/>
                <a:cs typeface="Calibri" panose="020F0502020204030204" pitchFamily="34" charset="0"/>
              </a:rPr>
              <a:t>2. OUTCOMES OF THE FORUM ON RSOOs FOR GLOBAL AVATION SAFETY</a:t>
            </a:r>
          </a:p>
        </p:txBody>
      </p:sp>
      <p:sp>
        <p:nvSpPr>
          <p:cNvPr id="3" name="Content Placeholder 2"/>
          <p:cNvSpPr>
            <a:spLocks noGrp="1"/>
          </p:cNvSpPr>
          <p:nvPr>
            <p:ph idx="1"/>
          </p:nvPr>
        </p:nvSpPr>
        <p:spPr>
          <a:xfrm>
            <a:off x="520470" y="1228204"/>
            <a:ext cx="9333214" cy="4963886"/>
          </a:xfrm>
          <a:noFill/>
        </p:spPr>
        <p:txBody>
          <a:bodyPr>
            <a:normAutofit/>
          </a:bodyPr>
          <a:lstStyle/>
          <a:p>
            <a:pPr marL="0" indent="0" algn="just">
              <a:spcBef>
                <a:spcPts val="0"/>
              </a:spcBef>
              <a:spcAft>
                <a:spcPts val="1800"/>
              </a:spcAft>
              <a:buNone/>
            </a:pPr>
            <a:endParaRPr lang="en-US" sz="2800" dirty="0">
              <a:solidFill>
                <a:srgbClr val="A0AC08"/>
              </a:solidFill>
              <a:latin typeface="Calibri" panose="020F0502020204030204" pitchFamily="34" charset="0"/>
              <a:cs typeface="Calibri" panose="020F0502020204030204" pitchFamily="34" charset="0"/>
            </a:endParaRPr>
          </a:p>
          <a:p>
            <a:pPr marL="0" indent="0" algn="just">
              <a:buNone/>
            </a:pPr>
            <a:endParaRPr lang="en-US" sz="2400" b="1" dirty="0">
              <a:solidFill>
                <a:prstClr val="black">
                  <a:lumMod val="75000"/>
                  <a:lumOff val="25000"/>
                </a:prstClr>
              </a:solidFill>
              <a:latin typeface="Calibri" panose="020F0502020204030204" pitchFamily="34" charset="0"/>
              <a:cs typeface="Calibri" panose="020F0502020204030204" pitchFamily="34" charset="0"/>
            </a:endParaRPr>
          </a:p>
          <a:p>
            <a:pPr marL="0" indent="0" algn="just">
              <a:buNone/>
            </a:pPr>
            <a:endParaRPr lang="en-US" sz="2200" b="1" dirty="0">
              <a:solidFill>
                <a:prstClr val="black">
                  <a:lumMod val="75000"/>
                  <a:lumOff val="25000"/>
                </a:prstClr>
              </a:solidFill>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p:txBody>
      </p:sp>
      <p:sp>
        <p:nvSpPr>
          <p:cNvPr id="5" name="Footer Placeholder 4"/>
          <p:cNvSpPr>
            <a:spLocks noGrp="1"/>
          </p:cNvSpPr>
          <p:nvPr>
            <p:ph type="ftr" sz="quarter" idx="11"/>
          </p:nvPr>
        </p:nvSpPr>
        <p:spPr/>
        <p:txBody>
          <a:bodyPr/>
          <a:lstStyle/>
          <a:p>
            <a:r>
              <a:rPr lang="en-US"/>
              <a:t>AFCAC - African Civil Aviation Commission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4</a:t>
            </a:fld>
            <a:endParaRPr lang="en-US" dirty="0"/>
          </a:p>
        </p:txBody>
      </p:sp>
      <p:pic>
        <p:nvPicPr>
          <p:cNvPr id="4" name="Picture 3"/>
          <p:cNvPicPr>
            <a:picLocks noChangeAspect="1"/>
          </p:cNvPicPr>
          <p:nvPr/>
        </p:nvPicPr>
        <p:blipFill>
          <a:blip r:embed="rId2"/>
          <a:stretch>
            <a:fillRect/>
          </a:stretch>
        </p:blipFill>
        <p:spPr>
          <a:xfrm>
            <a:off x="136477" y="223856"/>
            <a:ext cx="1109568" cy="847417"/>
          </a:xfrm>
          <a:prstGeom prst="rect">
            <a:avLst/>
          </a:prstGeom>
        </p:spPr>
      </p:pic>
      <p:sp>
        <p:nvSpPr>
          <p:cNvPr id="8" name="Rectangle 7"/>
          <p:cNvSpPr/>
          <p:nvPr/>
        </p:nvSpPr>
        <p:spPr>
          <a:xfrm>
            <a:off x="1246045" y="2393314"/>
            <a:ext cx="7923355" cy="431228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t>KEY OUTCOMES:-</a:t>
            </a:r>
          </a:p>
          <a:p>
            <a:pPr algn="just"/>
            <a:endParaRPr lang="en-US" dirty="0"/>
          </a:p>
          <a:p>
            <a:pPr marL="285750" indent="-285750" algn="just">
              <a:buFont typeface="Wingdings" panose="05000000000000000000" pitchFamily="2" charset="2"/>
              <a:buChar char="q"/>
            </a:pPr>
            <a:r>
              <a:rPr lang="en-US" dirty="0"/>
              <a:t>Global Forum adopted the Strategy and Action Plan for the improvement of RSOOs, and the establishment of a global system for the provision of safety oversight;</a:t>
            </a:r>
          </a:p>
          <a:p>
            <a:pPr algn="just"/>
            <a:endParaRPr lang="en-US" dirty="0"/>
          </a:p>
          <a:p>
            <a:pPr marL="285750" indent="-285750" algn="just">
              <a:buFont typeface="Wingdings" panose="05000000000000000000" pitchFamily="2" charset="2"/>
              <a:buChar char="q"/>
            </a:pPr>
            <a:r>
              <a:rPr lang="en-US" dirty="0"/>
              <a:t>The Strategy and the Action Plan seek to put in place solutions that will enhance the effectiveness of the existing RSOOs, as well as better align them with the global and regional </a:t>
            </a:r>
            <a:r>
              <a:rPr lang="en-US" dirty="0" err="1"/>
              <a:t>programmes</a:t>
            </a:r>
            <a:r>
              <a:rPr lang="en-US" dirty="0"/>
              <a:t> of ICAO;</a:t>
            </a:r>
          </a:p>
          <a:p>
            <a:pPr algn="just"/>
            <a:endParaRPr lang="en-US" dirty="0"/>
          </a:p>
          <a:p>
            <a:pPr marL="285750" indent="-285750" algn="just">
              <a:buFont typeface="Wingdings" panose="05000000000000000000" pitchFamily="2" charset="2"/>
              <a:buChar char="q"/>
            </a:pPr>
            <a:r>
              <a:rPr lang="en-US" dirty="0"/>
              <a:t>The Global Forum noted that RSOOs will be recognized as an integral part of a global aviation safety oversight system led by ICAO, within the framework of the Global Aviation Safety Plan (GASP), and maintaining the States’ obligation and responsibility for safety oversight under the Convention of International Civil Aviation</a:t>
            </a:r>
            <a:endParaRPr lang="en-US" sz="1400" dirty="0"/>
          </a:p>
        </p:txBody>
      </p:sp>
      <p:sp>
        <p:nvSpPr>
          <p:cNvPr id="9" name="Rounded Rectangle 8"/>
          <p:cNvSpPr/>
          <p:nvPr/>
        </p:nvSpPr>
        <p:spPr>
          <a:xfrm>
            <a:off x="1246045" y="1341119"/>
            <a:ext cx="7836995" cy="798167"/>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latin typeface="Arial" panose="020B0604020202020204" pitchFamily="34" charset="0"/>
              </a:rPr>
              <a:t>RSOO FORUM was held in </a:t>
            </a:r>
            <a:r>
              <a:rPr lang="en-US" dirty="0" err="1">
                <a:solidFill>
                  <a:schemeClr val="bg1"/>
                </a:solidFill>
                <a:latin typeface="Arial" panose="020B0604020202020204" pitchFamily="34" charset="0"/>
              </a:rPr>
              <a:t>Eswatini</a:t>
            </a:r>
            <a:r>
              <a:rPr lang="en-US" dirty="0">
                <a:solidFill>
                  <a:schemeClr val="bg1"/>
                </a:solidFill>
                <a:latin typeface="Arial" panose="020B0604020202020204" pitchFamily="34" charset="0"/>
              </a:rPr>
              <a:t> from 22 – 24 March 2017</a:t>
            </a:r>
            <a:endParaRPr lang="en-US" dirty="0">
              <a:solidFill>
                <a:schemeClr val="bg1"/>
              </a:solidFill>
            </a:endParaRPr>
          </a:p>
        </p:txBody>
      </p:sp>
    </p:spTree>
    <p:extLst>
      <p:ext uri="{BB962C8B-B14F-4D97-AF65-F5344CB8AC3E}">
        <p14:creationId xmlns:p14="http://schemas.microsoft.com/office/powerpoint/2010/main" val="1241028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t>AFCAC - African Civil Aviation Commission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5</a:t>
            </a:fld>
            <a:endParaRPr lang="en-US" dirty="0"/>
          </a:p>
        </p:txBody>
      </p:sp>
      <p:sp>
        <p:nvSpPr>
          <p:cNvPr id="7" name="Rounded Rectangle 6"/>
          <p:cNvSpPr/>
          <p:nvPr/>
        </p:nvSpPr>
        <p:spPr>
          <a:xfrm>
            <a:off x="677334" y="1399662"/>
            <a:ext cx="5982546" cy="103632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ea typeface="Calibri" panose="020F0502020204030204" pitchFamily="34" charset="0"/>
              </a:rPr>
              <a:t>The AFI ministers responsible for transport made the following key decisions in support of African RSOOs </a:t>
            </a:r>
            <a:endParaRPr lang="en-US" b="1" dirty="0"/>
          </a:p>
        </p:txBody>
      </p:sp>
      <p:sp>
        <p:nvSpPr>
          <p:cNvPr id="8" name="Rounded Rectangle 7"/>
          <p:cNvSpPr/>
          <p:nvPr/>
        </p:nvSpPr>
        <p:spPr>
          <a:xfrm>
            <a:off x="677334" y="2722397"/>
            <a:ext cx="9137226" cy="1288867"/>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Wingdings" panose="05000000000000000000" pitchFamily="2" charset="2"/>
              <a:buChar char="q"/>
            </a:pPr>
            <a:r>
              <a:rPr lang="en-US" sz="2000" dirty="0"/>
              <a:t>Ensure political and Technical commitment at the national, regional, and continental level for optimization of RSOOs in Africa;</a:t>
            </a:r>
          </a:p>
          <a:p>
            <a:pPr marL="285750" indent="-285750" algn="just">
              <a:buFont typeface="Wingdings" panose="05000000000000000000" pitchFamily="2" charset="2"/>
              <a:buChar char="q"/>
            </a:pPr>
            <a:r>
              <a:rPr lang="en-US" sz="2000" dirty="0"/>
              <a:t>Accelerate  the establishment and strengthening of RSOOs that can effectively support regulatory oversight for aviation safety;</a:t>
            </a:r>
          </a:p>
        </p:txBody>
      </p:sp>
      <p:sp>
        <p:nvSpPr>
          <p:cNvPr id="11" name="Rounded Rectangle 10"/>
          <p:cNvSpPr/>
          <p:nvPr/>
        </p:nvSpPr>
        <p:spPr>
          <a:xfrm>
            <a:off x="677334" y="4297680"/>
            <a:ext cx="9137226" cy="1789613"/>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Wingdings" panose="05000000000000000000" pitchFamily="2" charset="2"/>
              <a:buChar char="q"/>
            </a:pPr>
            <a:r>
              <a:rPr lang="en-US" dirty="0"/>
              <a:t> </a:t>
            </a:r>
            <a:r>
              <a:rPr lang="en-US" sz="2000" dirty="0"/>
              <a:t>Increase the establishment of RSOOs through optimization of their relationship and collaboration wit partners and donors;</a:t>
            </a:r>
          </a:p>
          <a:p>
            <a:pPr marL="285750" indent="-285750" algn="just">
              <a:buFont typeface="Wingdings" panose="05000000000000000000" pitchFamily="2" charset="2"/>
              <a:buChar char="q"/>
            </a:pPr>
            <a:r>
              <a:rPr lang="en-US" sz="2000" dirty="0"/>
              <a:t> Ensure the availability and retention of sufficient and competent/skilled aviation safety professionals by RSOOs;</a:t>
            </a:r>
          </a:p>
        </p:txBody>
      </p:sp>
      <p:sp>
        <p:nvSpPr>
          <p:cNvPr id="9" name="Title 1">
            <a:extLst>
              <a:ext uri="{FF2B5EF4-FFF2-40B4-BE49-F238E27FC236}">
                <a16:creationId xmlns:a16="http://schemas.microsoft.com/office/drawing/2014/main" id="{1D79DA80-61C6-460F-B3BA-4E69FF1B5FF9}"/>
              </a:ext>
            </a:extLst>
          </p:cNvPr>
          <p:cNvSpPr>
            <a:spLocks noGrp="1"/>
          </p:cNvSpPr>
          <p:nvPr>
            <p:ph type="title"/>
          </p:nvPr>
        </p:nvSpPr>
        <p:spPr>
          <a:xfrm>
            <a:off x="1246045" y="380786"/>
            <a:ext cx="7988126" cy="728519"/>
          </a:xfrm>
          <a:solidFill>
            <a:schemeClr val="accent2">
              <a:lumMod val="50000"/>
            </a:schemeClr>
          </a:solidFill>
        </p:spPr>
        <p:txBody>
          <a:bodyPr>
            <a:noAutofit/>
          </a:bodyPr>
          <a:lstStyle/>
          <a:p>
            <a:pPr algn="ctr"/>
            <a:r>
              <a:rPr lang="en-US" sz="2400" b="1" dirty="0">
                <a:solidFill>
                  <a:schemeClr val="bg1"/>
                </a:solidFill>
                <a:latin typeface="Calibri" panose="020F0502020204030204" pitchFamily="34" charset="0"/>
                <a:ea typeface="+mn-ea"/>
                <a:cs typeface="Calibri" panose="020F0502020204030204" pitchFamily="34" charset="0"/>
              </a:rPr>
              <a:t>2. OUTCOMES OF THE FORUM ON RSOOs FOR GLOBAL AVATION SAFETY</a:t>
            </a:r>
          </a:p>
        </p:txBody>
      </p:sp>
    </p:spTree>
    <p:extLst>
      <p:ext uri="{BB962C8B-B14F-4D97-AF65-F5344CB8AC3E}">
        <p14:creationId xmlns:p14="http://schemas.microsoft.com/office/powerpoint/2010/main" val="3335629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t>AFCAC - African Civil Aviation Commission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6</a:t>
            </a:fld>
            <a:endParaRPr lang="en-US" dirty="0"/>
          </a:p>
        </p:txBody>
      </p:sp>
      <p:sp>
        <p:nvSpPr>
          <p:cNvPr id="7" name="Rounded Rectangle 6"/>
          <p:cNvSpPr/>
          <p:nvPr/>
        </p:nvSpPr>
        <p:spPr>
          <a:xfrm>
            <a:off x="677334" y="1461362"/>
            <a:ext cx="8596668" cy="385909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Wingdings" panose="05000000000000000000" pitchFamily="2" charset="2"/>
              <a:buChar char="q"/>
            </a:pPr>
            <a:r>
              <a:rPr lang="en-US" sz="2400" b="1" dirty="0"/>
              <a:t> Urged States to implement the Abuja Declaration on Aviation Safety in Africa and its associated targets as maybe amended, in particular provisions relating to the optimization of RSOOs, including funding and delegation of functions as appropriate;</a:t>
            </a:r>
          </a:p>
          <a:p>
            <a:pPr algn="just"/>
            <a:endParaRPr lang="en-US" sz="2400" b="1" dirty="0"/>
          </a:p>
          <a:p>
            <a:pPr marL="285750" indent="-285750" algn="just">
              <a:buFont typeface="Wingdings" panose="05000000000000000000" pitchFamily="2" charset="2"/>
              <a:buChar char="q"/>
            </a:pPr>
            <a:r>
              <a:rPr lang="en-US" sz="2400" b="1" dirty="0"/>
              <a:t> Urge RSOOs to actively participate in ICAO and AFCAC activities that promote safety. </a:t>
            </a:r>
          </a:p>
        </p:txBody>
      </p:sp>
      <p:sp>
        <p:nvSpPr>
          <p:cNvPr id="6" name="Title 1">
            <a:extLst>
              <a:ext uri="{FF2B5EF4-FFF2-40B4-BE49-F238E27FC236}">
                <a16:creationId xmlns:a16="http://schemas.microsoft.com/office/drawing/2014/main" id="{8C2E8DF2-EA62-4FAB-B5FE-EC19D2EBDBFA}"/>
              </a:ext>
            </a:extLst>
          </p:cNvPr>
          <p:cNvSpPr>
            <a:spLocks noGrp="1"/>
          </p:cNvSpPr>
          <p:nvPr>
            <p:ph type="title"/>
          </p:nvPr>
        </p:nvSpPr>
        <p:spPr>
          <a:xfrm>
            <a:off x="1246045" y="380786"/>
            <a:ext cx="7988126" cy="728519"/>
          </a:xfrm>
          <a:solidFill>
            <a:schemeClr val="accent2">
              <a:lumMod val="50000"/>
            </a:schemeClr>
          </a:solidFill>
        </p:spPr>
        <p:txBody>
          <a:bodyPr>
            <a:noAutofit/>
          </a:bodyPr>
          <a:lstStyle/>
          <a:p>
            <a:pPr algn="ctr"/>
            <a:r>
              <a:rPr lang="en-US" sz="2400" b="1" dirty="0">
                <a:solidFill>
                  <a:schemeClr val="bg1"/>
                </a:solidFill>
                <a:latin typeface="Calibri" panose="020F0502020204030204" pitchFamily="34" charset="0"/>
                <a:ea typeface="+mn-ea"/>
                <a:cs typeface="Calibri" panose="020F0502020204030204" pitchFamily="34" charset="0"/>
              </a:rPr>
              <a:t>2. OUTCOMES OF THE FORUM ON RSOOs FOR GLOBAL AVATION SAFETY </a:t>
            </a:r>
            <a:r>
              <a:rPr lang="en-US" sz="2400" b="1" dirty="0">
                <a:solidFill>
                  <a:srgbClr val="FF0000"/>
                </a:solidFill>
                <a:latin typeface="Calibri" panose="020F0502020204030204" pitchFamily="34" charset="0"/>
                <a:ea typeface="+mn-ea"/>
                <a:cs typeface="Calibri" panose="020F0502020204030204" pitchFamily="34" charset="0"/>
              </a:rPr>
              <a:t>(Cont’d)</a:t>
            </a:r>
          </a:p>
        </p:txBody>
      </p:sp>
    </p:spTree>
    <p:extLst>
      <p:ext uri="{BB962C8B-B14F-4D97-AF65-F5344CB8AC3E}">
        <p14:creationId xmlns:p14="http://schemas.microsoft.com/office/powerpoint/2010/main" val="686328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53533"/>
          </a:xfrm>
        </p:spPr>
        <p:txBody>
          <a:bodyPr>
            <a:normAutofit/>
          </a:bodyPr>
          <a:lstStyle/>
          <a:p>
            <a:endParaRPr lang="en-US" b="1" dirty="0">
              <a:solidFill>
                <a:schemeClr val="tx1">
                  <a:lumMod val="95000"/>
                  <a:lumOff val="5000"/>
                </a:schemeClr>
              </a:solidFill>
            </a:endParaRPr>
          </a:p>
        </p:txBody>
      </p:sp>
      <p:sp>
        <p:nvSpPr>
          <p:cNvPr id="3" name="Content Placeholder 2"/>
          <p:cNvSpPr>
            <a:spLocks noGrp="1"/>
          </p:cNvSpPr>
          <p:nvPr>
            <p:ph idx="1"/>
          </p:nvPr>
        </p:nvSpPr>
        <p:spPr/>
        <p:txBody>
          <a:bodyPr>
            <a:normAutofit fontScale="92500" lnSpcReduction="10000"/>
          </a:bodyPr>
          <a:lstStyle/>
          <a:p>
            <a:pPr algn="just"/>
            <a:r>
              <a:rPr lang="en-US" b="1" dirty="0"/>
              <a:t>These key ministerial decisions are an indicator that political will to operationalize SASO already exists. </a:t>
            </a:r>
            <a:r>
              <a:rPr lang="en-US" dirty="0"/>
              <a:t>Therefore, institutional choices should be made to operationalize the SASO using already established technical, legal and institutional solutions which have been tried and tested by other RSOOs in the continent.</a:t>
            </a:r>
          </a:p>
          <a:p>
            <a:pPr algn="just"/>
            <a:r>
              <a:rPr lang="en-US" dirty="0"/>
              <a:t>The next step is to reach out for financial and technical assistance from </a:t>
            </a:r>
            <a:r>
              <a:rPr lang="en-US" b="1" u="sng" dirty="0"/>
              <a:t>member States</a:t>
            </a:r>
            <a:r>
              <a:rPr lang="en-US" dirty="0"/>
              <a:t> and  international aviation community. However, the pre-condition is that financial and technical assistance can only be accessed once the RSOO’s operations </a:t>
            </a:r>
            <a:r>
              <a:rPr lang="en-US" b="1" u="sng" dirty="0"/>
              <a:t>are fully underway</a:t>
            </a:r>
            <a:r>
              <a:rPr lang="en-US" dirty="0"/>
              <a:t> i.e. when SASO is fully operational.</a:t>
            </a:r>
          </a:p>
          <a:p>
            <a:pPr algn="just"/>
            <a:r>
              <a:rPr lang="en-US" dirty="0"/>
              <a:t>The second approach, key to operationalization of SASO, is </a:t>
            </a:r>
            <a:r>
              <a:rPr lang="en-US" b="1" u="sng" dirty="0"/>
              <a:t>“Relevance” </a:t>
            </a:r>
            <a:r>
              <a:rPr lang="en-US" dirty="0"/>
              <a:t>to the needs of key stakeholders. Relevance is one of the key strategies recommended by ICAO for improving/strengthening of RSOOs. ICAO defines relevance when used in the context of RSOOs as “</a:t>
            </a:r>
            <a:r>
              <a:rPr lang="en-US" b="1" i="1" dirty="0"/>
              <a:t>Alignment of an RSOO’s mission, goals, </a:t>
            </a:r>
            <a:r>
              <a:rPr lang="en-US" b="1" i="1" dirty="0" err="1"/>
              <a:t>programmes</a:t>
            </a:r>
            <a:r>
              <a:rPr lang="en-US" b="1" i="1" dirty="0"/>
              <a:t> and activities with the needs of Member States, ICAO and other stakeholders</a:t>
            </a:r>
            <a:r>
              <a:rPr lang="en-US" b="1" dirty="0"/>
              <a:t>”      </a:t>
            </a:r>
          </a:p>
          <a:p>
            <a:endParaRPr lang="en-US" b="1" dirty="0"/>
          </a:p>
        </p:txBody>
      </p:sp>
      <p:sp>
        <p:nvSpPr>
          <p:cNvPr id="4" name="Footer Placeholder 3"/>
          <p:cNvSpPr>
            <a:spLocks noGrp="1"/>
          </p:cNvSpPr>
          <p:nvPr>
            <p:ph type="ftr" sz="quarter" idx="11"/>
          </p:nvPr>
        </p:nvSpPr>
        <p:spPr/>
        <p:txBody>
          <a:bodyPr/>
          <a:lstStyle/>
          <a:p>
            <a:r>
              <a:rPr lang="en-US"/>
              <a:t>AFCAC - African Civil Aviation Commission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7</a:t>
            </a:fld>
            <a:endParaRPr lang="en-US" dirty="0"/>
          </a:p>
        </p:txBody>
      </p:sp>
      <p:sp>
        <p:nvSpPr>
          <p:cNvPr id="6" name="Rounded Rectangle 5"/>
          <p:cNvSpPr/>
          <p:nvPr/>
        </p:nvSpPr>
        <p:spPr>
          <a:xfrm>
            <a:off x="677334" y="643466"/>
            <a:ext cx="8596668"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lumMod val="95000"/>
                    <a:lumOff val="5000"/>
                  </a:schemeClr>
                </a:solidFill>
              </a:rPr>
              <a:t>3. Operationalization of SASO</a:t>
            </a:r>
            <a:endParaRPr lang="en-US" sz="3200" dirty="0"/>
          </a:p>
        </p:txBody>
      </p:sp>
    </p:spTree>
    <p:extLst>
      <p:ext uri="{BB962C8B-B14F-4D97-AF65-F5344CB8AC3E}">
        <p14:creationId xmlns:p14="http://schemas.microsoft.com/office/powerpoint/2010/main" val="3977512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53533"/>
          </a:xfrm>
        </p:spPr>
        <p:txBody>
          <a:bodyPr/>
          <a:lstStyle/>
          <a:p>
            <a:endParaRPr lang="en-US" dirty="0"/>
          </a:p>
        </p:txBody>
      </p:sp>
      <p:sp>
        <p:nvSpPr>
          <p:cNvPr id="3" name="Content Placeholder 2"/>
          <p:cNvSpPr>
            <a:spLocks noGrp="1"/>
          </p:cNvSpPr>
          <p:nvPr>
            <p:ph idx="1"/>
          </p:nvPr>
        </p:nvSpPr>
        <p:spPr>
          <a:xfrm>
            <a:off x="677334" y="1752601"/>
            <a:ext cx="8596668" cy="4288762"/>
          </a:xfrm>
        </p:spPr>
        <p:txBody>
          <a:bodyPr>
            <a:normAutofit/>
          </a:bodyPr>
          <a:lstStyle/>
          <a:p>
            <a:pPr marL="400050" lvl="1" indent="0">
              <a:buClr>
                <a:srgbClr val="90C226"/>
              </a:buClr>
              <a:buNone/>
            </a:pPr>
            <a:r>
              <a:rPr lang="en-US" sz="2000" b="1" dirty="0">
                <a:solidFill>
                  <a:prstClr val="black">
                    <a:lumMod val="75000"/>
                    <a:lumOff val="25000"/>
                  </a:prstClr>
                </a:solidFill>
              </a:rPr>
              <a:t>Therefore, in order for SASO to remain relevant AFCAC recommends the following:</a:t>
            </a:r>
          </a:p>
          <a:p>
            <a:pPr marL="400050" lvl="1" indent="0">
              <a:buClr>
                <a:srgbClr val="90C226"/>
              </a:buClr>
              <a:buNone/>
            </a:pPr>
            <a:endParaRPr lang="en-US" sz="1400" dirty="0">
              <a:solidFill>
                <a:prstClr val="black">
                  <a:lumMod val="75000"/>
                  <a:lumOff val="25000"/>
                </a:prstClr>
              </a:solidFill>
            </a:endParaRPr>
          </a:p>
          <a:p>
            <a:pPr marL="400050" lvl="1" indent="0">
              <a:buClr>
                <a:srgbClr val="90C226"/>
              </a:buClr>
              <a:buNone/>
            </a:pPr>
            <a:endParaRPr lang="en-US" sz="1400" dirty="0">
              <a:solidFill>
                <a:prstClr val="black">
                  <a:lumMod val="75000"/>
                  <a:lumOff val="25000"/>
                </a:prstClr>
              </a:solidFill>
            </a:endParaRPr>
          </a:p>
          <a:p>
            <a:pPr marL="400050" lvl="1" indent="0">
              <a:buClr>
                <a:srgbClr val="90C226"/>
              </a:buClr>
              <a:buNone/>
            </a:pPr>
            <a:endParaRPr lang="en-US" sz="1400" dirty="0">
              <a:solidFill>
                <a:prstClr val="black">
                  <a:lumMod val="75000"/>
                  <a:lumOff val="25000"/>
                </a:prstClr>
              </a:solidFill>
            </a:endParaRPr>
          </a:p>
          <a:p>
            <a:pPr marL="400050" lvl="1" indent="0" algn="just">
              <a:buClr>
                <a:srgbClr val="90C226"/>
              </a:buClr>
              <a:buNone/>
            </a:pPr>
            <a:endParaRPr lang="en-US" sz="2000" b="1" dirty="0">
              <a:solidFill>
                <a:prstClr val="black">
                  <a:lumMod val="75000"/>
                  <a:lumOff val="25000"/>
                </a:prstClr>
              </a:solidFill>
            </a:endParaRPr>
          </a:p>
          <a:p>
            <a:pPr marL="400050" lvl="1" indent="0" algn="just">
              <a:buClr>
                <a:srgbClr val="90C226"/>
              </a:buClr>
              <a:buNone/>
            </a:pPr>
            <a:r>
              <a:rPr lang="en-US" sz="2000" b="1" dirty="0">
                <a:solidFill>
                  <a:prstClr val="black">
                    <a:lumMod val="75000"/>
                    <a:lumOff val="25000"/>
                  </a:prstClr>
                </a:solidFill>
              </a:rPr>
              <a:t>The only sustainable approach in this case is partnerships with AFCAC and other RSOOs where resource sharing and pooling of inspector skills will make it possible for SASO to reach out and assist </a:t>
            </a:r>
            <a:r>
              <a:rPr lang="en-US" sz="2000" b="1" dirty="0">
                <a:solidFill>
                  <a:schemeClr val="tx1"/>
                </a:solidFill>
              </a:rPr>
              <a:t>its</a:t>
            </a:r>
            <a:r>
              <a:rPr lang="en-US" sz="2000" b="1" dirty="0">
                <a:solidFill>
                  <a:prstClr val="black">
                    <a:lumMod val="75000"/>
                    <a:lumOff val="25000"/>
                  </a:prstClr>
                </a:solidFill>
              </a:rPr>
              <a:t> member States in a cost effective manner. One of the programs that SASO can collaborate with AFCAC is the AFI Cooperative Inspectorate Scheme (AFI CIS);</a:t>
            </a:r>
          </a:p>
          <a:p>
            <a:pPr marL="400050" lvl="1" indent="0">
              <a:buClr>
                <a:srgbClr val="90C226"/>
              </a:buClr>
              <a:buNone/>
            </a:pPr>
            <a:endParaRPr lang="en-US" sz="1400" dirty="0">
              <a:solidFill>
                <a:prstClr val="black">
                  <a:lumMod val="75000"/>
                  <a:lumOff val="25000"/>
                </a:prstClr>
              </a:solidFill>
            </a:endParaRPr>
          </a:p>
          <a:p>
            <a:pPr marL="400050" lvl="1" indent="0">
              <a:buClr>
                <a:srgbClr val="90C226"/>
              </a:buClr>
              <a:buNone/>
            </a:pPr>
            <a:endParaRPr lang="en-US" sz="1400" dirty="0">
              <a:solidFill>
                <a:prstClr val="black">
                  <a:lumMod val="75000"/>
                  <a:lumOff val="25000"/>
                </a:prstClr>
              </a:solidFill>
            </a:endParaRPr>
          </a:p>
          <a:p>
            <a:pPr marL="400050" lvl="1" indent="0">
              <a:buClr>
                <a:srgbClr val="90C226"/>
              </a:buClr>
              <a:buNone/>
            </a:pPr>
            <a:endParaRPr lang="en-US" sz="1400" dirty="0">
              <a:solidFill>
                <a:prstClr val="black">
                  <a:lumMod val="75000"/>
                  <a:lumOff val="25000"/>
                </a:prstClr>
              </a:solidFill>
            </a:endParaRPr>
          </a:p>
          <a:p>
            <a:pPr marL="400050" lvl="1" indent="0">
              <a:buClr>
                <a:srgbClr val="90C226"/>
              </a:buClr>
              <a:buNone/>
            </a:pPr>
            <a:endParaRPr lang="en-US" sz="1300" dirty="0">
              <a:solidFill>
                <a:prstClr val="black">
                  <a:lumMod val="75000"/>
                  <a:lumOff val="25000"/>
                </a:prstClr>
              </a:solidFill>
            </a:endParaRPr>
          </a:p>
          <a:p>
            <a:pPr lvl="0">
              <a:buClr>
                <a:srgbClr val="90C226"/>
              </a:buClr>
            </a:pPr>
            <a:endParaRPr lang="en-US" sz="1500" dirty="0">
              <a:solidFill>
                <a:prstClr val="black">
                  <a:lumMod val="75000"/>
                  <a:lumOff val="25000"/>
                </a:prstClr>
              </a:solidFill>
            </a:endParaRPr>
          </a:p>
          <a:p>
            <a:pPr lvl="0">
              <a:buClr>
                <a:srgbClr val="90C226"/>
              </a:buClr>
            </a:pPr>
            <a:endParaRPr lang="en-US" sz="1500" dirty="0">
              <a:solidFill>
                <a:prstClr val="black">
                  <a:lumMod val="75000"/>
                  <a:lumOff val="25000"/>
                </a:prstClr>
              </a:solidFill>
            </a:endParaRPr>
          </a:p>
          <a:p>
            <a:endParaRPr lang="en-US" dirty="0"/>
          </a:p>
        </p:txBody>
      </p:sp>
      <p:sp>
        <p:nvSpPr>
          <p:cNvPr id="4" name="Footer Placeholder 3"/>
          <p:cNvSpPr>
            <a:spLocks noGrp="1"/>
          </p:cNvSpPr>
          <p:nvPr>
            <p:ph type="ftr" sz="quarter" idx="11"/>
          </p:nvPr>
        </p:nvSpPr>
        <p:spPr/>
        <p:txBody>
          <a:bodyPr/>
          <a:lstStyle/>
          <a:p>
            <a:r>
              <a:rPr lang="en-US"/>
              <a:t>AFCAC - African Civil Aviation Commission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8</a:t>
            </a:fld>
            <a:endParaRPr lang="en-US" dirty="0"/>
          </a:p>
        </p:txBody>
      </p:sp>
      <p:sp>
        <p:nvSpPr>
          <p:cNvPr id="6" name="Rounded Rectangle 5"/>
          <p:cNvSpPr/>
          <p:nvPr/>
        </p:nvSpPr>
        <p:spPr>
          <a:xfrm>
            <a:off x="677333" y="2814303"/>
            <a:ext cx="8596668" cy="8236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buClr>
                <a:srgbClr val="90C226"/>
              </a:buClr>
            </a:pPr>
            <a:r>
              <a:rPr lang="en-US" b="1" dirty="0">
                <a:solidFill>
                  <a:prstClr val="black">
                    <a:lumMod val="75000"/>
                    <a:lumOff val="25000"/>
                  </a:prstClr>
                </a:solidFill>
              </a:rPr>
              <a:t>A. Collaborate with other institutions towards strengthening of safety oversight systems of member States </a:t>
            </a:r>
          </a:p>
        </p:txBody>
      </p:sp>
      <p:sp>
        <p:nvSpPr>
          <p:cNvPr id="8" name="Rounded Rectangle 7"/>
          <p:cNvSpPr/>
          <p:nvPr/>
        </p:nvSpPr>
        <p:spPr>
          <a:xfrm>
            <a:off x="677333" y="618067"/>
            <a:ext cx="8602133" cy="8736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lumMod val="95000"/>
                    <a:lumOff val="5000"/>
                  </a:schemeClr>
                </a:solidFill>
              </a:rPr>
              <a:t>5. Relevance of SASO</a:t>
            </a:r>
            <a:endParaRPr lang="en-US" sz="3200" dirty="0"/>
          </a:p>
        </p:txBody>
      </p:sp>
    </p:spTree>
    <p:extLst>
      <p:ext uri="{BB962C8B-B14F-4D97-AF65-F5344CB8AC3E}">
        <p14:creationId xmlns:p14="http://schemas.microsoft.com/office/powerpoint/2010/main" val="3271801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371600" lvl="0" indent="-1371600">
              <a:spcBef>
                <a:spcPts val="1000"/>
              </a:spcBef>
            </a:pPr>
            <a:r>
              <a:rPr lang="en-US" sz="2400" b="1" dirty="0">
                <a:solidFill>
                  <a:prstClr val="black">
                    <a:lumMod val="75000"/>
                    <a:lumOff val="25000"/>
                  </a:prstClr>
                </a:solidFill>
                <a:latin typeface="Calibri" panose="020F0502020204030204" pitchFamily="34" charset="0"/>
                <a:ea typeface="+mn-ea"/>
                <a:cs typeface="Calibri" panose="020F0502020204030204" pitchFamily="34" charset="0"/>
              </a:rPr>
              <a:t/>
            </a:r>
            <a:br>
              <a:rPr lang="en-US" sz="2400" b="1" dirty="0">
                <a:solidFill>
                  <a:prstClr val="black">
                    <a:lumMod val="75000"/>
                    <a:lumOff val="25000"/>
                  </a:prstClr>
                </a:solidFill>
                <a:latin typeface="Calibri" panose="020F0502020204030204" pitchFamily="34" charset="0"/>
                <a:ea typeface="+mn-ea"/>
                <a:cs typeface="Calibri" panose="020F0502020204030204" pitchFamily="34" charset="0"/>
              </a:rPr>
            </a:br>
            <a:endParaRPr lang="en-US" dirty="0"/>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a:t>AFCAC - African Civil Aviation Commission </a:t>
            </a:r>
          </a:p>
        </p:txBody>
      </p:sp>
      <p:sp>
        <p:nvSpPr>
          <p:cNvPr id="5" name="Slide Number Placeholder 4"/>
          <p:cNvSpPr>
            <a:spLocks noGrp="1"/>
          </p:cNvSpPr>
          <p:nvPr>
            <p:ph type="sldNum" sz="quarter" idx="12"/>
          </p:nvPr>
        </p:nvSpPr>
        <p:spPr/>
        <p:txBody>
          <a:bodyPr/>
          <a:lstStyle/>
          <a:p>
            <a:fld id="{D57F1E4F-1CFF-5643-939E-217C01CDF565}" type="slidenum">
              <a:rPr lang="en-US" smtClean="0"/>
              <a:pPr/>
              <a:t>9</a:t>
            </a:fld>
            <a:endParaRPr lang="en-US" dirty="0"/>
          </a:p>
        </p:txBody>
      </p:sp>
      <p:sp>
        <p:nvSpPr>
          <p:cNvPr id="7" name="Rounded Rectangle 6"/>
          <p:cNvSpPr/>
          <p:nvPr/>
        </p:nvSpPr>
        <p:spPr>
          <a:xfrm>
            <a:off x="677333" y="2160589"/>
            <a:ext cx="8651587" cy="1311575"/>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0325" marR="0" algn="just">
              <a:lnSpc>
                <a:spcPct val="107000"/>
              </a:lnSpc>
              <a:spcBef>
                <a:spcPts val="0"/>
              </a:spcBef>
              <a:spcAft>
                <a:spcPts val="800"/>
              </a:spcAft>
            </a:pPr>
            <a:r>
              <a:rPr lang="en-US" dirty="0"/>
              <a:t>AFI CIS is an inspector sharing scheme managed by AFCAC and its main objective is to provide technical assistance to member States to ensure effective implementation of ICAO Corrective Action Plans and to provide technical assistance for operator certification projects and other state specific needs.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Rounded Rectangle 7"/>
          <p:cNvSpPr/>
          <p:nvPr/>
        </p:nvSpPr>
        <p:spPr>
          <a:xfrm>
            <a:off x="818605" y="3561805"/>
            <a:ext cx="2360024" cy="2479557"/>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algn="just">
              <a:lnSpc>
                <a:spcPct val="107000"/>
              </a:lnSpc>
              <a:spcBef>
                <a:spcPts val="0"/>
              </a:spcBef>
              <a:spcAft>
                <a:spcPts val="800"/>
              </a:spcAft>
            </a:pPr>
            <a:r>
              <a:rPr lang="en-US" sz="1400" dirty="0"/>
              <a:t>AFCAC in collaboration with ICAO ESAF/WACAF Regional Offices and EU-ASA project hosted the third AFI-CIS Induction and Refresher workshop held from 22 to 31 March 2021. </a:t>
            </a:r>
            <a:endParaRPr lang="en-US"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9" name="Rounded Rectangle 8"/>
          <p:cNvSpPr/>
          <p:nvPr/>
        </p:nvSpPr>
        <p:spPr>
          <a:xfrm>
            <a:off x="4159650" y="3620712"/>
            <a:ext cx="5153540" cy="568463"/>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t>EU-ASA</a:t>
            </a:r>
            <a:r>
              <a:rPr lang="en-US" dirty="0"/>
              <a:t> Project funded the workshop</a:t>
            </a:r>
          </a:p>
        </p:txBody>
      </p:sp>
      <p:sp>
        <p:nvSpPr>
          <p:cNvPr id="10" name="Rounded Rectangle 9"/>
          <p:cNvSpPr/>
          <p:nvPr/>
        </p:nvSpPr>
        <p:spPr>
          <a:xfrm>
            <a:off x="3939759" y="4268057"/>
            <a:ext cx="5475514" cy="845263"/>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smtClean="0"/>
          </a:p>
          <a:p>
            <a:r>
              <a:rPr lang="en-US" sz="1600" dirty="0" smtClean="0"/>
              <a:t>Out </a:t>
            </a:r>
            <a:r>
              <a:rPr lang="en-US" sz="1600" dirty="0"/>
              <a:t>of the 70 AFI CIS inspectors from 21 African Member States only two (2</a:t>
            </a:r>
            <a:r>
              <a:rPr lang="en-US" sz="2000" dirty="0"/>
              <a:t>) </a:t>
            </a:r>
            <a:r>
              <a:rPr lang="en-US" sz="1600" dirty="0">
                <a:solidFill>
                  <a:schemeClr val="bg1"/>
                </a:solidFill>
              </a:rPr>
              <a:t>were</a:t>
            </a:r>
            <a:r>
              <a:rPr lang="en-US" sz="1600" dirty="0"/>
              <a:t> from the SADC Region</a:t>
            </a:r>
          </a:p>
          <a:p>
            <a:endParaRPr lang="en-US" sz="1600" dirty="0"/>
          </a:p>
        </p:txBody>
      </p:sp>
      <p:sp>
        <p:nvSpPr>
          <p:cNvPr id="11" name="Rounded Rectangle 10"/>
          <p:cNvSpPr/>
          <p:nvPr/>
        </p:nvSpPr>
        <p:spPr>
          <a:xfrm>
            <a:off x="3842033" y="5180500"/>
            <a:ext cx="5573240" cy="7819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t>ISASO can compliment </a:t>
            </a:r>
            <a:r>
              <a:rPr lang="en-US" sz="800" dirty="0"/>
              <a:t>AFCAC’s</a:t>
            </a:r>
            <a:r>
              <a:rPr lang="en-US" sz="1600" dirty="0"/>
              <a:t> its efforts by ensuring active participation of experts from the SADC </a:t>
            </a:r>
            <a:r>
              <a:rPr lang="en-US" sz="1600" dirty="0">
                <a:solidFill>
                  <a:schemeClr val="accent6">
                    <a:lumMod val="20000"/>
                    <a:lumOff val="80000"/>
                  </a:schemeClr>
                </a:solidFill>
              </a:rPr>
              <a:t>region</a:t>
            </a:r>
            <a:r>
              <a:rPr lang="en-US" sz="1600" dirty="0" smtClean="0">
                <a:solidFill>
                  <a:schemeClr val="accent6">
                    <a:lumMod val="20000"/>
                    <a:lumOff val="80000"/>
                  </a:schemeClr>
                </a:solidFill>
              </a:rPr>
              <a:t>, RSOOs </a:t>
            </a:r>
            <a:r>
              <a:rPr lang="en-US" sz="1600" dirty="0">
                <a:solidFill>
                  <a:schemeClr val="accent6">
                    <a:lumMod val="20000"/>
                    <a:lumOff val="80000"/>
                  </a:schemeClr>
                </a:solidFill>
              </a:rPr>
              <a:t>and AFCAC</a:t>
            </a:r>
          </a:p>
        </p:txBody>
      </p:sp>
      <p:sp>
        <p:nvSpPr>
          <p:cNvPr id="12" name="Rounded Rectangle 11"/>
          <p:cNvSpPr/>
          <p:nvPr/>
        </p:nvSpPr>
        <p:spPr>
          <a:xfrm flipH="1">
            <a:off x="5850951" y="4923127"/>
            <a:ext cx="45719"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a:off x="3257006" y="3731438"/>
            <a:ext cx="855862"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Arrow 13"/>
          <p:cNvSpPr/>
          <p:nvPr/>
        </p:nvSpPr>
        <p:spPr>
          <a:xfrm>
            <a:off x="3237411" y="4446259"/>
            <a:ext cx="663160" cy="484632"/>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Arrow 14"/>
          <p:cNvSpPr/>
          <p:nvPr/>
        </p:nvSpPr>
        <p:spPr>
          <a:xfrm>
            <a:off x="3257005" y="5297456"/>
            <a:ext cx="514919" cy="42688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p:cNvSpPr/>
          <p:nvPr/>
        </p:nvSpPr>
        <p:spPr>
          <a:xfrm>
            <a:off x="677334" y="618067"/>
            <a:ext cx="8596668" cy="7196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lumMod val="95000"/>
                    <a:lumOff val="5000"/>
                  </a:schemeClr>
                </a:solidFill>
              </a:rPr>
              <a:t>Relevance of SASO(</a:t>
            </a:r>
            <a:r>
              <a:rPr lang="en-US" sz="3200" b="1" dirty="0">
                <a:solidFill>
                  <a:srgbClr val="FF0000"/>
                </a:solidFill>
              </a:rPr>
              <a:t>Cont’d</a:t>
            </a:r>
            <a:r>
              <a:rPr lang="en-US" sz="3200" b="1" dirty="0">
                <a:solidFill>
                  <a:schemeClr val="tx1">
                    <a:lumMod val="95000"/>
                    <a:lumOff val="5000"/>
                  </a:schemeClr>
                </a:solidFill>
              </a:rPr>
              <a:t>)</a:t>
            </a:r>
            <a:endParaRPr lang="en-US" sz="3200" dirty="0"/>
          </a:p>
        </p:txBody>
      </p:sp>
      <p:sp>
        <p:nvSpPr>
          <p:cNvPr id="17" name="Rounded Rectangle 16"/>
          <p:cNvSpPr/>
          <p:nvPr/>
        </p:nvSpPr>
        <p:spPr>
          <a:xfrm>
            <a:off x="677333" y="1507067"/>
            <a:ext cx="14478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Black" panose="020B0A04020102020204" pitchFamily="34" charset="0"/>
              </a:rPr>
              <a:t>AFI CIS</a:t>
            </a:r>
          </a:p>
        </p:txBody>
      </p:sp>
    </p:spTree>
    <p:extLst>
      <p:ext uri="{BB962C8B-B14F-4D97-AF65-F5344CB8AC3E}">
        <p14:creationId xmlns:p14="http://schemas.microsoft.com/office/powerpoint/2010/main" val="417715382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17020</TotalTime>
  <Words>1307</Words>
  <Application>Microsoft Office PowerPoint</Application>
  <PresentationFormat>Widescreen</PresentationFormat>
  <Paragraphs>125</Paragraphs>
  <Slides>13</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13</vt:i4>
      </vt:variant>
    </vt:vector>
  </HeadingPairs>
  <TitlesOfParts>
    <vt:vector size="23" baseType="lpstr">
      <vt:lpstr>Arial</vt:lpstr>
      <vt:lpstr>Arial Black</vt:lpstr>
      <vt:lpstr>Calibri</vt:lpstr>
      <vt:lpstr>Tahoma</vt:lpstr>
      <vt:lpstr>Times New Roman</vt:lpstr>
      <vt:lpstr>Times-BoldItalic</vt:lpstr>
      <vt:lpstr>Trebuchet MS</vt:lpstr>
      <vt:lpstr>Wingdings</vt:lpstr>
      <vt:lpstr>Wingdings 3</vt:lpstr>
      <vt:lpstr>Facet</vt:lpstr>
      <vt:lpstr>PowerPoint Presentation</vt:lpstr>
      <vt:lpstr>Content</vt:lpstr>
      <vt:lpstr>1. AFCAC and its relationship with SASO</vt:lpstr>
      <vt:lpstr>2. OUTCOMES OF THE FORUM ON RSOOs FOR GLOBAL AVATION SAFETY</vt:lpstr>
      <vt:lpstr>2. OUTCOMES OF THE FORUM ON RSOOs FOR GLOBAL AVATION SAFETY</vt:lpstr>
      <vt:lpstr>2. OUTCOMES OF THE FORUM ON RSOOs FOR GLOBAL AVATION SAFETY (Cont’d)</vt:lpstr>
      <vt:lpstr>PowerPoint Presentation</vt:lpstr>
      <vt:lpstr>PowerPoint Presentation</vt:lpstr>
      <vt:lpstr> </vt:lpstr>
      <vt:lpstr> </vt:lpstr>
      <vt:lpstr> </vt:lpstr>
      <vt:lpstr>Meeting is invited to….       </vt:lpstr>
      <vt:lpstr>      THANK YOU </vt:lpstr>
    </vt:vector>
  </TitlesOfParts>
  <Company>AFCAC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ajd240@outlook.com</dc:creator>
  <cp:lastModifiedBy>ajd240@outlook.com</cp:lastModifiedBy>
  <cp:revision>342</cp:revision>
  <dcterms:created xsi:type="dcterms:W3CDTF">2019-02-14T19:20:28Z</dcterms:created>
  <dcterms:modified xsi:type="dcterms:W3CDTF">2021-05-17T20:49:22Z</dcterms:modified>
</cp:coreProperties>
</file>