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omments/comment1.xml" ContentType="application/vnd.openxmlformats-officedocument.presentationml.comments+xml"/>
  <Override PartName="/ppt/tags/tag6.xml" ContentType="application/vnd.openxmlformats-officedocument.presentationml.tags+xml"/>
  <Override PartName="/ppt/comments/comment2.xml" ContentType="application/vnd.openxmlformats-officedocument.presentationml.comment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7" r:id="rId6"/>
    <p:sldId id="302" r:id="rId7"/>
    <p:sldId id="305" r:id="rId8"/>
    <p:sldId id="306" r:id="rId9"/>
    <p:sldId id="261" r:id="rId10"/>
    <p:sldId id="265" r:id="rId11"/>
    <p:sldId id="275" r:id="rId12"/>
    <p:sldId id="270" r:id="rId13"/>
    <p:sldId id="263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deh, Haaba" initials="BH" lastIdx="6" clrIdx="0">
    <p:extLst>
      <p:ext uri="{19B8F6BF-5375-455C-9EA6-DF929625EA0E}">
        <p15:presenceInfo xmlns:p15="http://schemas.microsoft.com/office/powerpoint/2012/main" userId="S-1-5-21-169031483-548033098-1939875897-37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CC8004"/>
    <a:srgbClr val="FF6600"/>
    <a:srgbClr val="F37021"/>
    <a:srgbClr val="577D25"/>
    <a:srgbClr val="920000"/>
    <a:srgbClr val="020202"/>
    <a:srgbClr val="A74233"/>
    <a:srgbClr val="5A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07" autoAdjust="0"/>
  </p:normalViewPr>
  <p:slideViewPr>
    <p:cSldViewPr>
      <p:cViewPr varScale="1">
        <p:scale>
          <a:sx n="143" d="100"/>
          <a:sy n="143" d="100"/>
        </p:scale>
        <p:origin x="632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4T15:41:19.416" idx="6">
    <p:pos x="10" y="10"/>
    <p:text>this should be deleted or changed to how great it will be for SASO members to be part of an RSOO that partners with others....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4T15:40:58.025" idx="5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A6C9-DE77-4240-8F1E-F9DC1AC7A4FF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C92E-AE38-430F-B6AF-9D23DECB8B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51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C92E-AE38-430F-B6AF-9D23DECB8BD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04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14/05/2021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-14984"/>
          <a:stretch/>
        </p:blipFill>
        <p:spPr>
          <a:xfrm>
            <a:off x="0" y="742984"/>
            <a:ext cx="9144000" cy="5213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14/05/2021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8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14/05/2021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14/05/2021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14/05/2021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"/>
            <a:ext cx="9143990" cy="981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14/05/2021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0" r:id="rId4"/>
    <p:sldLayoutId id="214748366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C800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comments" Target="../comments/commen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/>
          </p:cNvSpPr>
          <p:nvPr/>
        </p:nvSpPr>
        <p:spPr bwMode="auto">
          <a:xfrm>
            <a:off x="251520" y="2787774"/>
            <a:ext cx="3528392" cy="936104"/>
          </a:xfrm>
          <a:prstGeom prst="rect">
            <a:avLst/>
          </a:prstGeom>
          <a:solidFill>
            <a:srgbClr val="020202">
              <a:alpha val="42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Capt.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Miguel Ramos</a:t>
            </a:r>
            <a:endParaRPr lang="en-GB" sz="240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1600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Chief, RCTP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Unit – ANB</a:t>
            </a:r>
          </a:p>
          <a:p>
            <a:pPr algn="ctr">
              <a:buFont typeface="Arial" charset="0"/>
              <a:buNone/>
            </a:pPr>
            <a:r>
              <a:rPr lang="en-US" sz="1600" i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ICAO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2762"/>
            <a:ext cx="9144000" cy="872884"/>
          </a:xfrm>
          <a:prstGeom prst="rect">
            <a:avLst/>
          </a:prstGeom>
          <a:solidFill>
            <a:srgbClr val="020202">
              <a:alpha val="41961"/>
            </a:srgb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CA" sz="28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RSOOs (</a:t>
            </a:r>
            <a:r>
              <a:rPr lang="en-CA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  <a:r>
              <a:rPr lang="en-CA" sz="28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sz="2800" b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Aviation Stakeholders)</a:t>
            </a:r>
            <a:endParaRPr lang="en-US" sz="2800" b="1" spc="-2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4299942"/>
            <a:ext cx="3096344" cy="771550"/>
          </a:xfrm>
          <a:prstGeom prst="rect">
            <a:avLst/>
          </a:prstGeom>
          <a:solidFill>
            <a:srgbClr val="020202">
              <a:alpha val="42000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1255713" algn="l"/>
              </a:tabLst>
              <a:defRPr/>
            </a:pPr>
            <a:r>
              <a:rPr lang="en-GB" sz="1800" spc="-2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iSASO</a:t>
            </a:r>
            <a:r>
              <a:rPr lang="en-GB" sz="1800" spc="-2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Conference</a:t>
            </a:r>
          </a:p>
          <a:p>
            <a:pPr>
              <a:tabLst>
                <a:tab pos="1255713" algn="l"/>
              </a:tabLst>
              <a:defRPr/>
            </a:pPr>
            <a:r>
              <a:rPr lang="en-GB" sz="1800" spc="-2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20 2021</a:t>
            </a:r>
            <a:endParaRPr lang="en-US" sz="1800" spc="-20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regional cooperation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Shared objectives, strategies and activities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Pooling of technical resources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Regional collaboration promotes uniformity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Strengthening of safety oversight capabilities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Harmonization of laws, regulations and procedures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Promote harmonization of training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13568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RSOO Cooperative Platform - background</a:t>
            </a:r>
            <a:endParaRPr lang="en-C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6491064" cy="288696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RSOO Forum Swaziland March 2017</a:t>
            </a:r>
          </a:p>
          <a:p>
            <a:pPr>
              <a:spcBef>
                <a:spcPts val="0"/>
              </a:spcBef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Establishment of an RSOO Cooperative </a:t>
            </a:r>
            <a:r>
              <a:rPr lang="en-CA" sz="24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Platform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(iSASO a founding member)</a:t>
            </a:r>
            <a:endParaRPr lang="en-CA" sz="24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Facilitate exchange of information and best practices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Training coordination and guidance material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Interface with ICAO on topics of mutual interest for RSOOs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CA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Strengthen RSOO support to States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509"/>
            <a:ext cx="1714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being a member of the RSOO 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n-C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2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Being part of a network of RSOOs, sharing common issues and solutions;</a:t>
            </a:r>
          </a:p>
          <a:p>
            <a:r>
              <a:rPr lang="en-CA" sz="22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Access to best practices and guidance material, handbooks and checklists, provided by other RSOOs;</a:t>
            </a:r>
          </a:p>
          <a:p>
            <a:r>
              <a:rPr lang="en-CA" sz="22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As resources are made available, assistance by the Platform or other RSOO experts on specific issues or projects and set-up/functioning of an RSOO; and</a:t>
            </a:r>
          </a:p>
          <a:p>
            <a:r>
              <a:rPr lang="en-CA" sz="22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Direct interface between RSOOs and ICAO. </a:t>
            </a:r>
          </a:p>
        </p:txBody>
      </p:sp>
    </p:spTree>
    <p:extLst>
      <p:ext uri="{BB962C8B-B14F-4D97-AF65-F5344CB8AC3E}">
        <p14:creationId xmlns:p14="http://schemas.microsoft.com/office/powerpoint/2010/main" val="28116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96" y="1200878"/>
            <a:ext cx="8229600" cy="28869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GB" sz="2400" dirty="0" smtClean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Industry already started a gradual recovery</a:t>
            </a:r>
          </a:p>
          <a:p>
            <a:pPr>
              <a:spcBef>
                <a:spcPts val="0"/>
              </a:spcBef>
            </a:pPr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Fragmentation of alleviation measures 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 regions </a:t>
            </a:r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will undermine 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safe and effective mitigation strategies 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An </a:t>
            </a:r>
            <a:r>
              <a:rPr lang="en-GB" sz="24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unchanged situation </a:t>
            </a: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may lead to a slower recovery of industry</a:t>
            </a:r>
          </a:p>
          <a:p>
            <a:pPr>
              <a:spcBef>
                <a:spcPts val="0"/>
              </a:spcBef>
            </a:pPr>
            <a:r>
              <a:rPr lang="en-GB" sz="24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Different regions – different challenges – same goal</a:t>
            </a:r>
          </a:p>
          <a:p>
            <a:pPr>
              <a:spcBef>
                <a:spcPts val="0"/>
              </a:spcBef>
            </a:pPr>
            <a:endParaRPr lang="en-GB" sz="24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7115"/>
            <a:ext cx="2304256" cy="12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096" y="862428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situation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90544"/>
            <a:ext cx="2736304" cy="133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2"/>
            <a:ext cx="8435280" cy="288696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26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 cohesive and harmonised way of restarting operations with common alleviations or restrictions in a region:</a:t>
            </a:r>
          </a:p>
          <a:p>
            <a:pPr>
              <a:spcBef>
                <a:spcPts val="0"/>
              </a:spcBef>
            </a:pPr>
            <a:r>
              <a:rPr lang="en-GB" sz="26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Facilitate the exchange of information on differences adopted and submitted to ICAO</a:t>
            </a:r>
          </a:p>
          <a:p>
            <a:pPr>
              <a:spcBef>
                <a:spcPts val="0"/>
              </a:spcBef>
            </a:pPr>
            <a:r>
              <a:rPr lang="en-GB" sz="26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Enabling a risk analysis of the region based on operational commonalities on each State</a:t>
            </a:r>
          </a:p>
          <a:p>
            <a:pPr>
              <a:spcBef>
                <a:spcPts val="0"/>
              </a:spcBef>
            </a:pPr>
            <a:r>
              <a:rPr lang="en-GB" sz="26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Proposals on analysis and risk mitigation implemented in the member States for restart and recovery phases</a:t>
            </a:r>
          </a:p>
          <a:p>
            <a:endParaRPr lang="en-GB" sz="2400" b="1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expected from RSOOs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8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5806"/>
            <a:ext cx="2699792" cy="12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68492"/>
            <a:ext cx="3888432" cy="857250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CA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RSOO-CP</a:t>
            </a:r>
            <a:endParaRPr lang="en-CA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" y="1625742"/>
            <a:ext cx="4896544" cy="9460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Actively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involved in facilitating </a:t>
            </a: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globally the </a:t>
            </a:r>
            <a:r>
              <a:rPr lang="en-GB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information on mitigation strategies on COVID-19 that may be applicable in different </a:t>
            </a:r>
            <a:r>
              <a:rPr lang="en-GB" sz="1800" dirty="0" smtClean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regions</a:t>
            </a:r>
          </a:p>
          <a:p>
            <a:pPr lvl="1"/>
            <a:endParaRPr lang="en-GB" sz="1800" dirty="0">
              <a:solidFill>
                <a:schemeClr val="accent4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63636" y="2579157"/>
            <a:ext cx="5140474" cy="2226739"/>
            <a:chOff x="3563636" y="2579157"/>
            <a:chExt cx="5140474" cy="222673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636" y="2579157"/>
              <a:ext cx="5140474" cy="222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rved Right Arrow 8"/>
            <p:cNvSpPr/>
            <p:nvPr/>
          </p:nvSpPr>
          <p:spPr>
            <a:xfrm rot="16550236">
              <a:off x="5658830" y="3071101"/>
              <a:ext cx="193227" cy="178195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" name="Curved Right Arrow 11"/>
            <p:cNvSpPr/>
            <p:nvPr/>
          </p:nvSpPr>
          <p:spPr>
            <a:xfrm rot="4447084">
              <a:off x="5486916" y="2525449"/>
              <a:ext cx="190285" cy="173872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3" name="Curved Right Arrow 12"/>
            <p:cNvSpPr/>
            <p:nvPr/>
          </p:nvSpPr>
          <p:spPr>
            <a:xfrm rot="196871">
              <a:off x="6353737" y="3273820"/>
              <a:ext cx="45719" cy="60842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/>
            <p:cNvSpPr/>
            <p:nvPr/>
          </p:nvSpPr>
          <p:spPr>
            <a:xfrm rot="20572060">
              <a:off x="4729095" y="3754721"/>
              <a:ext cx="166044" cy="49325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5" name="Curved Right Arrow 14"/>
            <p:cNvSpPr/>
            <p:nvPr/>
          </p:nvSpPr>
          <p:spPr>
            <a:xfrm rot="17646324">
              <a:off x="6965195" y="2806951"/>
              <a:ext cx="190285" cy="173872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72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4583"/>
            <a:ext cx="8229600" cy="857250"/>
          </a:xfrm>
        </p:spPr>
        <p:txBody>
          <a:bodyPr/>
          <a:lstStyle/>
          <a:p>
            <a:r>
              <a:rPr lang="en-CA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C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39" y="1598946"/>
            <a:ext cx="8229600" cy="3277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The flying public requires to be protected to regain confidence in the aviation system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Industry requires an effective cross sectoral coordination from all stakeholders to recover from the effects of current situation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Such coordination requires the maximum level of harmonization and flexibility to provide the necessary conditions for a safe and sustainable restart and recovery of operations even beyond an specific region of RSOOs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Fragmentation is one of the most significant impediments for this recovery and long term achievements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Interoperability among RSOOs is essential for many States to generate such conditions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ICAO RSOO CP and Regional Offices are the ideal vehicle to enable this dialog and mutual support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iSASO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Arial Narrow" panose="020B0606020202030204" pitchFamily="34" charset="0"/>
              </a:rPr>
              <a:t> has a place in this joined effort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5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76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1KzsU4Y"/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States and fragmentation of responses&amp;#x0D;&amp;#x0A;Expectation of Industry&amp;quot;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7&quot;/&gt;&lt;/object&gt;&lt;object type=&quot;3&quot; unique_id=&quot;10011&quot;&gt;&lt;property id=&quot;20148&quot; value=&quot;5&quot;/&gt;&lt;property id=&quot;20300&quot; value=&quot;Slide 9 - &amp;quot;The RSOO-CP&amp;quot;&quot;/&gt;&lt;property id=&quot;20307&quot; value=&quot;268&quot;/&gt;&lt;/object&gt;&lt;object type=&quot;3&quot; unique_id=&quot;10012&quot;&gt;&lt;property id=&quot;20148&quot; value=&quot;5&quot;/&gt;&lt;property id=&quot;20300&quot; value=&quot;Slide 10 - &amp;quot;The RSOO-CP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The Way Forward&amp;quot;&quot;/&gt;&lt;property id=&quot;20307&quot; value=&quot;270&quot;/&gt;&lt;/object&gt;&lt;object type=&quot;3&quot; unique_id=&quot;10014&quot;&gt;&lt;property id=&quot;20148&quot; value=&quot;5&quot;/&gt;&lt;property id=&quot;20300&quot; value=&quot;Slide 13&quot;/&gt;&lt;property id=&quot;20307&quot; value=&quot;263&quot;/&gt;&lt;/object&gt;&lt;object type=&quot;3&quot; unique_id=&quot;10043&quot;&gt;&lt;property id=&quot;20148&quot; value=&quot;5&quot;/&gt;&lt;property id=&quot;20300&quot; value=&quot;Slide 12&quot;/&gt;&lt;property id=&quot;20307&quot; value=&quot;271&quot;/&gt;&lt;/object&gt;&lt;/object&gt;&lt;object type=&quot;8&quot; unique_id=&quot;10028&quot;&gt;&lt;/object&gt;&lt;/object&gt;&lt;/database&gt;"/>
  <p:tag name="SECTOMILLISECCONVERTED" val="1"/>
  <p:tag name="ARTICULATE_PROJECT_OPEN" val="0"/>
  <p:tag name="ARTICULATE_SLIDE_COUNT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62521ABB7EEF43813B5464CD1C3520" ma:contentTypeVersion="2" ma:contentTypeDescription="Create a new document." ma:contentTypeScope="" ma:versionID="f2a05302e5531aefa4566e9040eb50b7">
  <xsd:schema xmlns:xsd="http://www.w3.org/2001/XMLSchema" xmlns:xs="http://www.w3.org/2001/XMLSchema" xmlns:p="http://schemas.microsoft.com/office/2006/metadata/properties" xmlns:ns2="7b0ce932-0cfe-456f-8102-1a6bc8116a95" xmlns:ns3="f0c236ca-dcd2-43a0-8d08-5b4df236fa4e" targetNamespace="http://schemas.microsoft.com/office/2006/metadata/properties" ma:root="true" ma:fieldsID="1f64f62fc41371cafe6ec1ebd9bb0f16" ns2:_="" ns3:_="">
    <xsd:import namespace="7b0ce932-0cfe-456f-8102-1a6bc8116a95"/>
    <xsd:import namespace="f0c236ca-dcd2-43a0-8d08-5b4df236fa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ments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ce932-0cfe-456f-8102-1a6bc8116a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236ca-dcd2-43a0-8d08-5b4df236fa4e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>
      <xsd:simpleType>
        <xsd:restriction base="dms:Note">
          <xsd:maxLength value="255"/>
        </xsd:restriction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0ce932-0cfe-456f-8102-1a6bc8116a95">WXTAS5ZCFHPA-2111958661-129</_dlc_DocId>
    <_dlc_DocIdUrl xmlns="7b0ce932-0cfe-456f-8102-1a6bc8116a95">
      <Url>https://intranet.icao.lan/anb/rctp/_layouts/15/DocIdRedir.aspx?ID=WXTAS5ZCFHPA-2111958661-129</Url>
      <Description>WXTAS5ZCFHPA-2111958661-129</Description>
    </_dlc_DocIdUrl>
    <Description0 xmlns="f0c236ca-dcd2-43a0-8d08-5b4df236fa4e" xsi:nil="true"/>
    <Comments xmlns="f0c236ca-dcd2-43a0-8d08-5b4df236fa4e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5A1021B-1EEB-451D-9D53-B96E17A60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ce932-0cfe-456f-8102-1a6bc8116a95"/>
    <ds:schemaRef ds:uri="f0c236ca-dcd2-43a0-8d08-5b4df236f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DE7CC-D62D-444F-A3A1-3A47AC182E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c236ca-dcd2-43a0-8d08-5b4df236fa4e"/>
    <ds:schemaRef ds:uri="7b0ce932-0cfe-456f-8102-1a6bc8116a9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F7CDC66-EBCE-41C6-A34D-3533EFA8A89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426</Words>
  <Application>Microsoft Office PowerPoint</Application>
  <PresentationFormat>On-screen Show (16:9)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PowerPoint Presentation</vt:lpstr>
      <vt:lpstr>Benefits of regional cooperation</vt:lpstr>
      <vt:lpstr>RSOO Cooperative Platform - background</vt:lpstr>
      <vt:lpstr>Benefits of being a member of the RSOO CP</vt:lpstr>
      <vt:lpstr>Current situation</vt:lpstr>
      <vt:lpstr>What is expected from RSOOs</vt:lpstr>
      <vt:lpstr>The RSOO-CP</vt:lpstr>
      <vt:lpstr>Conclusion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Kedzierski, Krzysztof</cp:lastModifiedBy>
  <cp:revision>121</cp:revision>
  <dcterms:created xsi:type="dcterms:W3CDTF">2013-08-20T15:49:37Z</dcterms:created>
  <dcterms:modified xsi:type="dcterms:W3CDTF">2021-05-14T20:32:19Z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0x0101002962521ABB7EEF43813B5464CD1C3520</vt:lpwstr>
  </property>
  <property fmtid="{D5CDD505-2E9C-101B-9397-08002B2CF9AE}" pid="3" name="_dlc_DocIdItemGuid">
    <vt:lpwstr>f046d338-cb9d-4ef6-9676-ce9fc5952430</vt:lpwstr>
  </property>
  <property fmtid="{D5CDD505-2E9C-101B-9397-08002B2CF9AE}" pid="4" name="ArticulateGUID">
    <vt:lpwstr>32684E6A-CF60-4FC0-B350-DAC050E3DE6D</vt:lpwstr>
  </property>
  <property fmtid="{D5CDD505-2E9C-101B-9397-08002B2CF9AE}" pid="5" name="ArticulatePath">
    <vt:lpwstr>Regional cooperation webinar</vt:lpwstr>
  </property>
</Properties>
</file>