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1" r:id="rId2"/>
    <p:sldId id="330" r:id="rId3"/>
    <p:sldId id="379" r:id="rId4"/>
    <p:sldId id="337" r:id="rId5"/>
    <p:sldId id="392" r:id="rId6"/>
    <p:sldId id="380" r:id="rId7"/>
    <p:sldId id="388" r:id="rId8"/>
    <p:sldId id="383" r:id="rId9"/>
    <p:sldId id="389" r:id="rId10"/>
    <p:sldId id="382" r:id="rId11"/>
    <p:sldId id="384" r:id="rId12"/>
    <p:sldId id="385" r:id="rId13"/>
    <p:sldId id="397" r:id="rId14"/>
    <p:sldId id="396" r:id="rId15"/>
    <p:sldId id="391" r:id="rId16"/>
    <p:sldId id="377" r:id="rId17"/>
    <p:sldId id="403" r:id="rId18"/>
    <p:sldId id="399" r:id="rId19"/>
    <p:sldId id="373" r:id="rId20"/>
    <p:sldId id="393" r:id="rId21"/>
    <p:sldId id="400" r:id="rId22"/>
    <p:sldId id="401" r:id="rId23"/>
    <p:sldId id="395" r:id="rId24"/>
    <p:sldId id="31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1BD"/>
    <a:srgbClr val="FFA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1" autoAdjust="0"/>
    <p:restoredTop sz="99820" autoAdjust="0"/>
  </p:normalViewPr>
  <p:slideViewPr>
    <p:cSldViewPr>
      <p:cViewPr varScale="1">
        <p:scale>
          <a:sx n="83" d="100"/>
          <a:sy n="83" d="100"/>
        </p:scale>
        <p:origin x="169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982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67C2F-9C69-4E1F-B716-82FCF9E10D63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A33F5-83F5-42DF-AC4B-E3AA52B58F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2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ICAO requires a</a:t>
            </a:r>
            <a:r>
              <a:rPr lang="en-US" baseline="0" dirty="0"/>
              <a:t> permanent </a:t>
            </a:r>
            <a:r>
              <a:rPr lang="en-US" baseline="0"/>
              <a:t>training record (</a:t>
            </a:r>
            <a:r>
              <a:rPr lang="en-US"/>
              <a:t>ITS Program Guide, Section 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A33F5-83F5-42DF-AC4B-E3AA52B58F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5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7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080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l="12841" t="16751" r="20226" b="-5730"/>
          <a:stretch/>
        </p:blipFill>
        <p:spPr>
          <a:xfrm>
            <a:off x="0" y="-72000"/>
            <a:ext cx="9180000" cy="406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895600"/>
            <a:ext cx="9144000" cy="23622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6000"/>
                </a:schemeClr>
              </a:gs>
              <a:gs pos="80000">
                <a:schemeClr val="accent1">
                  <a:shade val="93000"/>
                  <a:satMod val="130000"/>
                  <a:alpha val="46000"/>
                </a:schemeClr>
              </a:gs>
              <a:gs pos="100000">
                <a:schemeClr val="accent1">
                  <a:shade val="94000"/>
                  <a:satMod val="135000"/>
                  <a:alpha val="4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657600"/>
            <a:ext cx="91440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5181600"/>
            <a:ext cx="7315200" cy="9144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6477000" y="5638800"/>
            <a:ext cx="2667000" cy="4572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04800" y="152400"/>
            <a:ext cx="3886200" cy="12192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524000" y="228600"/>
            <a:ext cx="2743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latin typeface="Times New Roman"/>
                <a:cs typeface="Times New Roman"/>
              </a:rPr>
              <a:t>BAGASOO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1524000" y="914400"/>
            <a:ext cx="2895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Times New Roman"/>
                <a:cs typeface="Times New Roman"/>
              </a:rPr>
              <a:t>BANJUL ACCORD GROUP AVIATION SAFETY OVERSIGHT ORGANISATION</a:t>
            </a:r>
          </a:p>
        </p:txBody>
      </p:sp>
      <p:pic>
        <p:nvPicPr>
          <p:cNvPr id="18" name="Picture 17" descr="logo_head_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425677" cy="1219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6781800" y="6172200"/>
            <a:ext cx="19050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A6BF7A-9B12-4AE8-B5FE-4B1F6E9AD30E}" type="datetime3">
              <a:rPr lang="en-US" smtClean="0"/>
              <a:pPr/>
              <a:t>18 May 2021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" y="6248400"/>
            <a:ext cx="5638800" cy="381000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Banjul Accord Group Aviation Safety Oversight Organization</a:t>
            </a:r>
          </a:p>
          <a:p>
            <a:r>
              <a:rPr lang="en-US" dirty="0"/>
              <a:t>BAGASOO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111875"/>
            <a:ext cx="381000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" descr="C:\Users\ITADMIN\Documents\ASYSTSites\ICAO\Docs\ITS\ITS\ITSManual\ITRAQS\lin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0838" y="6096000"/>
            <a:ext cx="15230476" cy="19050"/>
          </a:xfrm>
          <a:prstGeom prst="rect">
            <a:avLst/>
          </a:prstGeom>
          <a:noFill/>
        </p:spPr>
      </p:pic>
      <p:pic>
        <p:nvPicPr>
          <p:cNvPr id="24" name="Picture 2" descr="C:\Users\ITADMIN\Documents\ASYSTSites\ICAO\Docs\ITS\ITS\ITSManual\ITRAQS\lin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3238" y="1123950"/>
            <a:ext cx="15230476" cy="19050"/>
          </a:xfrm>
          <a:prstGeom prst="rect">
            <a:avLst/>
          </a:prstGeom>
          <a:noFill/>
        </p:spPr>
      </p:pic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bagapix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5363"/>
            <a:ext cx="90678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fficial_BAGASOO_Logo.png"/>
          <p:cNvPicPr>
            <a:picLocks noChangeAspect="1"/>
          </p:cNvPicPr>
          <p:nvPr userDrawn="1"/>
        </p:nvPicPr>
        <p:blipFill>
          <a:blip r:embed="rId1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"/>
            <a:ext cx="2971800" cy="849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484040" y="4507046"/>
            <a:ext cx="4419600" cy="676042"/>
          </a:xfrm>
          <a:prstGeom prst="rect">
            <a:avLst/>
          </a:prstGeom>
        </p:spPr>
        <p:txBody>
          <a:bodyPr vert="horz" lIns="91440" tIns="0" rIns="91440" bIns="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					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285679"/>
            <a:ext cx="563088" cy="473075"/>
          </a:xfrm>
        </p:spPr>
        <p:txBody>
          <a:bodyPr/>
          <a:lstStyle/>
          <a:p>
            <a:pPr algn="ctr"/>
            <a:fld id="{9F2F5E10-5301-4EE6-90D2-A6C4A3F62BED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005871" y="18610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V="1">
            <a:off x="6553200" y="483733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02069"/>
            <a:ext cx="627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endParaRPr lang="en-US" b="1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97180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OVERVIEW OF BAGASOO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EXPERIENCE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01F73-37C8-5344-B496-F843ADD591DD}"/>
              </a:ext>
            </a:extLst>
          </p:cNvPr>
          <p:cNvSpPr/>
          <p:nvPr/>
        </p:nvSpPr>
        <p:spPr>
          <a:xfrm>
            <a:off x="6903640" y="6394009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612CDF-AAC1-1145-A455-641351DC64C9}"/>
              </a:ext>
            </a:extLst>
          </p:cNvPr>
          <p:cNvSpPr txBox="1"/>
          <p:nvPr/>
        </p:nvSpPr>
        <p:spPr>
          <a:xfrm>
            <a:off x="2035277" y="9438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7EA02-60DF-B44E-A6ED-EF9212E5AE33}"/>
              </a:ext>
            </a:extLst>
          </p:cNvPr>
          <p:cNvSpPr txBox="1"/>
          <p:nvPr/>
        </p:nvSpPr>
        <p:spPr>
          <a:xfrm>
            <a:off x="4017364" y="67305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335599-965E-FD4F-82EE-DBCA65891D6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627580" y="6232095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9AEB60-ACE5-7A40-B8DD-75D59930151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9ACCCF-B7B0-9645-BF20-4C6BC635FB72}"/>
              </a:ext>
            </a:extLst>
          </p:cNvPr>
          <p:cNvSpPr txBox="1"/>
          <p:nvPr/>
        </p:nvSpPr>
        <p:spPr>
          <a:xfrm>
            <a:off x="1409700" y="4723420"/>
            <a:ext cx="632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SASO, the way forward for SADC</a:t>
            </a:r>
          </a:p>
          <a:p>
            <a:pPr algn="ctr"/>
            <a:r>
              <a:rPr lang="en-CA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 CONFERENCE 20 May 2021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1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2E220D-C6F4-524F-B799-8BA116C2B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56" y="1921844"/>
            <a:ext cx="8229600" cy="4037632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srgbClr val="1331BD"/>
                </a:solidFill>
              </a:rPr>
              <a:t>Promote t</a:t>
            </a:r>
            <a:r>
              <a:rPr lang="en-GB" sz="2400" dirty="0">
                <a:solidFill>
                  <a:srgbClr val="1331BD"/>
                </a:solidFill>
              </a:rPr>
              <a:t>he safe and efficient use and development of civil aviation within and outside the Member States;</a:t>
            </a:r>
            <a:endParaRPr lang="en-US" sz="2400" dirty="0">
              <a:solidFill>
                <a:srgbClr val="1331BD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1331BD"/>
              </a:solidFill>
            </a:endParaRPr>
          </a:p>
          <a:p>
            <a:pPr lvl="0"/>
            <a:r>
              <a:rPr lang="en-GB" sz="2400" dirty="0">
                <a:solidFill>
                  <a:srgbClr val="1331BD"/>
                </a:solidFill>
              </a:rPr>
              <a:t>Assist Member States in meeting their safety oversight obligations and responsibilities under the Chicago Convention and its safety related Annexes and documents; and</a:t>
            </a:r>
            <a:endParaRPr lang="en-US" sz="2400" dirty="0">
              <a:solidFill>
                <a:srgbClr val="1331BD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1331BD"/>
              </a:solidFill>
            </a:endParaRPr>
          </a:p>
          <a:p>
            <a:pPr lvl="0"/>
            <a:r>
              <a:rPr lang="en-US" sz="2400" dirty="0">
                <a:solidFill>
                  <a:srgbClr val="1331BD"/>
                </a:solidFill>
              </a:rPr>
              <a:t>Promote t</a:t>
            </a:r>
            <a:r>
              <a:rPr lang="en-GB" sz="2400" dirty="0">
                <a:solidFill>
                  <a:srgbClr val="1331BD"/>
                </a:solidFill>
              </a:rPr>
              <a:t>he implementation of industry best practices within the Member States as defined in the ICAO Global Aviation Safety Plan (GASP).</a:t>
            </a:r>
            <a:endParaRPr lang="en-US" sz="2400" dirty="0">
              <a:solidFill>
                <a:srgbClr val="1331BD"/>
              </a:solidFill>
            </a:endParaRPr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9C354-E197-D24A-BFE4-97DA1106A94D}"/>
              </a:ext>
            </a:extLst>
          </p:cNvPr>
          <p:cNvSpPr txBox="1"/>
          <p:nvPr/>
        </p:nvSpPr>
        <p:spPr>
          <a:xfrm flipH="1">
            <a:off x="152400" y="228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 OF BAGASOO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C0C1C-3DB2-5941-9E38-E30F7E0EA489}"/>
              </a:ext>
            </a:extLst>
          </p:cNvPr>
          <p:cNvSpPr txBox="1"/>
          <p:nvPr/>
        </p:nvSpPr>
        <p:spPr>
          <a:xfrm>
            <a:off x="155369" y="124721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OBJECTIVES</a:t>
            </a:r>
            <a:endParaRPr lang="en-US" sz="2000" b="1" u="sng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018A050-7DF3-F44D-AC33-96FCCAB3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10</a:t>
            </a:fld>
            <a:endParaRPr lang="en-US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C3C79-1EA6-8745-9794-46F07D9B087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47B356-5DAA-4D41-8CEE-9F25FA0A858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0B90AA-31E4-2448-B4C9-C019EC941816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379683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4E4283-13AE-1B49-9568-7C273FFF8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12937"/>
            <a:ext cx="7848600" cy="4106863"/>
          </a:xfrm>
        </p:spPr>
        <p:txBody>
          <a:bodyPr/>
          <a:lstStyle/>
          <a:p>
            <a:pPr marL="214312" indent="-214312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Promote H</a:t>
            </a:r>
            <a:r>
              <a:rPr lang="en-GB" b="1" dirty="0">
                <a:solidFill>
                  <a:srgbClr val="1331BD"/>
                </a:solidFill>
                <a:sym typeface="Calibri"/>
              </a:rPr>
              <a:t>armonization</a:t>
            </a:r>
          </a:p>
          <a:p>
            <a:pPr marL="214312" indent="-214312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Focal point in certification and surveillance</a:t>
            </a:r>
          </a:p>
          <a:p>
            <a:pPr marL="214312" indent="-214312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Develop and implement a</a:t>
            </a:r>
            <a:r>
              <a:rPr lang="en-GB" b="1" dirty="0">
                <a:solidFill>
                  <a:srgbClr val="1331BD"/>
                </a:solidFill>
                <a:sym typeface="Calibri"/>
              </a:rPr>
              <a:t> training programme</a:t>
            </a:r>
          </a:p>
          <a:p>
            <a:pPr marL="257175" indent="-257175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Perform certification and surveillance tasks</a:t>
            </a:r>
          </a:p>
          <a:p>
            <a:pPr marL="257175" indent="-257175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Conduct audits and other quality assurance activities</a:t>
            </a:r>
          </a:p>
          <a:p>
            <a:pPr marL="257175" indent="-257175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Develop and implement a </a:t>
            </a:r>
            <a:r>
              <a:rPr lang="en-GB" b="1" dirty="0">
                <a:solidFill>
                  <a:srgbClr val="1331BD"/>
                </a:solidFill>
                <a:sym typeface="Calibri"/>
              </a:rPr>
              <a:t>Regional Safety Programme</a:t>
            </a:r>
            <a:r>
              <a:rPr lang="en-GB" dirty="0">
                <a:solidFill>
                  <a:srgbClr val="1331BD"/>
                </a:solidFill>
                <a:sym typeface="Calibri"/>
              </a:rPr>
              <a:t> </a:t>
            </a:r>
          </a:p>
          <a:p>
            <a:pPr marL="257175" indent="-257175" defTabSz="342900">
              <a:spcBef>
                <a:spcPts val="500"/>
              </a:spcBef>
              <a:defRPr sz="2550" b="1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b="1" dirty="0">
                <a:solidFill>
                  <a:srgbClr val="1331BD"/>
                </a:solidFill>
                <a:sym typeface="Calibri"/>
              </a:rPr>
              <a:t>Maintain relations with other </a:t>
            </a:r>
            <a:r>
              <a:rPr lang="en-GB" dirty="0">
                <a:solidFill>
                  <a:srgbClr val="1331BD"/>
                </a:solidFill>
                <a:sym typeface="Calibri"/>
              </a:rPr>
              <a:t>RSOOs</a:t>
            </a:r>
          </a:p>
          <a:p>
            <a:pPr marL="257175" indent="-257175" defTabSz="342900">
              <a:spcBef>
                <a:spcPts val="500"/>
              </a:spcBef>
              <a:defRPr sz="255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Implement programmes that are better implemented on a sub-regional or regional basis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1E47E-9234-3B47-AEF5-B7EE8F79BF5C}"/>
              </a:ext>
            </a:extLst>
          </p:cNvPr>
          <p:cNvSpPr txBox="1"/>
          <p:nvPr/>
        </p:nvSpPr>
        <p:spPr>
          <a:xfrm>
            <a:off x="152400" y="132145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FUNCTIONS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2385-9876-0E47-888C-E988485E8B9F}"/>
              </a:ext>
            </a:extLst>
          </p:cNvPr>
          <p:cNvSpPr txBox="1"/>
          <p:nvPr/>
        </p:nvSpPr>
        <p:spPr>
          <a:xfrm flipH="1">
            <a:off x="152400" y="2286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</a:t>
            </a:r>
            <a:r>
              <a:rPr lang="en-GB" sz="3600" b="1" dirty="0">
                <a:solidFill>
                  <a:srgbClr val="FFC000"/>
                </a:solidFill>
              </a:rPr>
              <a:t> </a:t>
            </a:r>
            <a:r>
              <a:rPr lang="en-GB" sz="3200" b="1" dirty="0">
                <a:solidFill>
                  <a:srgbClr val="FFC000"/>
                </a:solidFill>
              </a:rPr>
              <a:t>OF BAGASOO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97DDFE-F632-BC46-BA1C-946590CF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11</a:t>
            </a:fld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655E4-A62F-6546-A6EE-622B8E7B877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1F3ED8-4729-8445-9318-EE0BCAF5067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593880-66BC-774D-AAD3-CBC4C70DDF1A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323508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3F8B8B-F02A-B747-BB5E-C3C019192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78" y="2028111"/>
            <a:ext cx="8229600" cy="3352800"/>
          </a:xfrm>
        </p:spPr>
        <p:txBody>
          <a:bodyPr>
            <a:normAutofit/>
          </a:bodyPr>
          <a:lstStyle/>
          <a:p>
            <a:pPr lvl="1" defTabSz="457200">
              <a:buChar char="•"/>
              <a:defRPr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sz="3600" b="1" dirty="0">
                <a:solidFill>
                  <a:srgbClr val="1331BD"/>
                </a:solidFill>
                <a:sym typeface="Calibri"/>
              </a:rPr>
              <a:t>Member State Contributions</a:t>
            </a:r>
          </a:p>
          <a:p>
            <a:pPr marL="457200" lvl="1" indent="0" defTabSz="457200">
              <a:buNone/>
              <a:defRPr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en-GB" sz="1400" b="1" dirty="0">
              <a:solidFill>
                <a:srgbClr val="1331BD"/>
              </a:solidFill>
              <a:sym typeface="Calibri"/>
            </a:endParaRPr>
          </a:p>
          <a:p>
            <a:pPr lvl="1" defTabSz="457200"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GB" sz="3600" dirty="0">
                <a:solidFill>
                  <a:srgbClr val="1331BD"/>
                </a:solidFill>
                <a:sym typeface="Calibri"/>
              </a:rPr>
              <a:t>Support Services</a:t>
            </a:r>
          </a:p>
          <a:p>
            <a:pPr marL="457200" lvl="1" indent="0" defTabSz="457200">
              <a:buNone/>
              <a:defRPr>
                <a:latin typeface="+mn-lt"/>
                <a:ea typeface="+mn-ea"/>
                <a:cs typeface="+mn-cs"/>
                <a:sym typeface="Calibri"/>
              </a:defRPr>
            </a:pPr>
            <a:endParaRPr lang="en-GB" sz="1400" dirty="0">
              <a:solidFill>
                <a:srgbClr val="1331BD"/>
              </a:solidFill>
              <a:sym typeface="Calibri"/>
            </a:endParaRPr>
          </a:p>
          <a:p>
            <a:pPr lvl="1" defTabSz="457200"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GB" sz="3600" dirty="0">
                <a:solidFill>
                  <a:srgbClr val="1331BD"/>
                </a:solidFill>
                <a:sym typeface="Calibri"/>
              </a:rPr>
              <a:t>Passenger Service Levy (PSL) Introduction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C76C5-5A63-CB4B-B86C-96CE8AB2CC10}"/>
              </a:ext>
            </a:extLst>
          </p:cNvPr>
          <p:cNvSpPr txBox="1"/>
          <p:nvPr/>
        </p:nvSpPr>
        <p:spPr>
          <a:xfrm flipH="1">
            <a:off x="152400" y="121920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FUNDING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A7A76-50A7-084B-94BD-4A8AAA6F4A9D}"/>
              </a:ext>
            </a:extLst>
          </p:cNvPr>
          <p:cNvSpPr txBox="1"/>
          <p:nvPr/>
        </p:nvSpPr>
        <p:spPr>
          <a:xfrm flipH="1">
            <a:off x="152400" y="2286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</a:t>
            </a:r>
            <a:r>
              <a:rPr lang="en-GB" sz="3600" b="1" dirty="0">
                <a:solidFill>
                  <a:srgbClr val="FFC000"/>
                </a:solidFill>
              </a:rPr>
              <a:t> </a:t>
            </a:r>
            <a:r>
              <a:rPr lang="en-GB" sz="3200" b="1" dirty="0">
                <a:solidFill>
                  <a:srgbClr val="FFC000"/>
                </a:solidFill>
              </a:rPr>
              <a:t>OF BAGASOO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9035CF0-98A8-334D-8D62-F17D5C3C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12</a:t>
            </a:fld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10415-F9E9-D24C-8F4F-FE9BEFD757F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E5D90-F036-104B-AED7-BC9ECE6A2C1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64C46A-C5EB-534E-87FD-3093446C47DC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902890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3E497E-1192-EB49-91DB-FAB22A2B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64160"/>
            <a:ext cx="8229600" cy="399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1331BD"/>
                </a:solidFill>
              </a:rPr>
              <a:t>Task Categorization/ Components</a:t>
            </a:r>
          </a:p>
          <a:p>
            <a:pPr marL="0" indent="0">
              <a:buNone/>
            </a:pPr>
            <a:endParaRPr lang="en-GB" sz="1400" dirty="0">
              <a:solidFill>
                <a:srgbClr val="1331BD"/>
              </a:solidFill>
            </a:endParaRPr>
          </a:p>
          <a:p>
            <a:r>
              <a:rPr lang="en-GB" dirty="0">
                <a:solidFill>
                  <a:srgbClr val="1331BD"/>
                </a:solidFill>
              </a:rPr>
              <a:t>Significant Safety Concerns</a:t>
            </a:r>
            <a:endParaRPr lang="en-US" dirty="0">
              <a:solidFill>
                <a:srgbClr val="1331BD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1331BD"/>
              </a:solidFill>
            </a:endParaRPr>
          </a:p>
          <a:p>
            <a:r>
              <a:rPr lang="en-GB" dirty="0">
                <a:solidFill>
                  <a:srgbClr val="1331BD"/>
                </a:solidFill>
              </a:rPr>
              <a:t>Safety Capacity Enhancement</a:t>
            </a:r>
            <a:endParaRPr lang="en-US" dirty="0">
              <a:solidFill>
                <a:srgbClr val="1331BD"/>
              </a:solidFill>
            </a:endParaRPr>
          </a:p>
          <a:p>
            <a:endParaRPr lang="en-GB" dirty="0">
              <a:solidFill>
                <a:srgbClr val="1331BD"/>
              </a:solidFill>
            </a:endParaRPr>
          </a:p>
          <a:p>
            <a:r>
              <a:rPr lang="en-GB" dirty="0">
                <a:solidFill>
                  <a:srgbClr val="1331BD"/>
                </a:solidFill>
              </a:rPr>
              <a:t>Software Development</a:t>
            </a:r>
            <a:endParaRPr lang="en-US" dirty="0">
              <a:solidFill>
                <a:srgbClr val="1331B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9DF65-F273-BE49-A779-E121B002873B}"/>
              </a:ext>
            </a:extLst>
          </p:cNvPr>
          <p:cNvSpPr txBox="1"/>
          <p:nvPr/>
        </p:nvSpPr>
        <p:spPr>
          <a:xfrm>
            <a:off x="581396" y="209797"/>
            <a:ext cx="467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MAIN ACTIVITIES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86C7192-4747-CE47-9F0E-25E90CFA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13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3371D-4545-1D46-B42F-30BC000077F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DAD5F-86ED-C349-9F34-42BAAD9C74C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46D246-DCDC-5A4C-912E-AD811297E0CB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90372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B76861-7A0B-8346-B46A-17419BD30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1331BD"/>
                </a:solidFill>
                <a:sym typeface="Calibri"/>
              </a:rPr>
              <a:t>Assist member States in developing operational framework and human capacity to ensure compliance with established standards through training, provision of technical documents and software applications</a:t>
            </a:r>
            <a:r>
              <a:rPr lang="en-US" dirty="0">
                <a:solidFill>
                  <a:srgbClr val="1331BD"/>
                </a:solidFill>
              </a:rPr>
              <a:t>;</a:t>
            </a:r>
          </a:p>
          <a:p>
            <a:endParaRPr lang="en-US" dirty="0">
              <a:solidFill>
                <a:srgbClr val="1331BD"/>
              </a:solidFill>
            </a:endParaRPr>
          </a:p>
          <a:p>
            <a:r>
              <a:rPr lang="en-US" dirty="0">
                <a:solidFill>
                  <a:srgbClr val="1331BD"/>
                </a:solidFill>
              </a:rPr>
              <a:t>Facilitates sharing of expertise, resources, and information including the transnational deployment of aviation safety inspectors in all specializations within our Member State; </a:t>
            </a:r>
          </a:p>
          <a:p>
            <a:endParaRPr lang="en-US" dirty="0">
              <a:solidFill>
                <a:srgbClr val="1331BD"/>
              </a:solidFill>
            </a:endParaRPr>
          </a:p>
          <a:p>
            <a:r>
              <a:rPr lang="en-US" dirty="0">
                <a:solidFill>
                  <a:srgbClr val="1331BD"/>
                </a:solidFill>
              </a:rPr>
              <a:t>Organize and co-ordinate training seminars and workshops within Member State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8719C-7BD6-AC41-869E-7C754E6C995A}"/>
              </a:ext>
            </a:extLst>
          </p:cNvPr>
          <p:cNvSpPr txBox="1"/>
          <p:nvPr/>
        </p:nvSpPr>
        <p:spPr>
          <a:xfrm>
            <a:off x="457200" y="3810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MAIN ACTIVITIES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6CED25-882C-3C4E-82FE-3FE98EDB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14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CC0CF-CC44-BE42-B43E-C2BAA1C6D65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BC2D2-1FC4-504E-86F6-61E81BCDFD2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E0915F-00B2-744F-9E84-774C5E246698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139965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D1B19F-9BE1-9A44-AF83-30AFBE85A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457200">
              <a:buSzTx/>
              <a:buNone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GB" sz="3000" b="1" dirty="0">
                <a:solidFill>
                  <a:srgbClr val="1331BD"/>
                </a:solidFill>
                <a:sym typeface="Calibri"/>
              </a:rPr>
              <a:t>Database Software Development</a:t>
            </a:r>
            <a:endParaRPr lang="en-GB" sz="3000" dirty="0">
              <a:solidFill>
                <a:srgbClr val="1331BD"/>
              </a:solidFill>
              <a:sym typeface="Calibri"/>
            </a:endParaRPr>
          </a:p>
          <a:p>
            <a:pPr defTabSz="457200">
              <a:defRPr b="1" i="1">
                <a:latin typeface="+mn-lt"/>
                <a:ea typeface="+mn-ea"/>
                <a:cs typeface="+mn-cs"/>
                <a:sym typeface="Calibri"/>
              </a:defRPr>
            </a:pPr>
            <a:r>
              <a:rPr lang="en-GB" b="1" i="1" dirty="0">
                <a:solidFill>
                  <a:srgbClr val="1331BD"/>
                </a:solidFill>
                <a:sym typeface="Calibri"/>
              </a:rPr>
              <a:t>SIMCA</a:t>
            </a:r>
            <a:r>
              <a:rPr lang="en-GB" i="1" dirty="0">
                <a:solidFill>
                  <a:srgbClr val="1331BD"/>
                </a:solidFill>
                <a:sym typeface="Calibri"/>
              </a:rPr>
              <a:t> Software Application</a:t>
            </a:r>
            <a:r>
              <a:rPr lang="en-GB" sz="1500" b="1" i="1" dirty="0">
                <a:solidFill>
                  <a:srgbClr val="1331BD"/>
                </a:solidFill>
                <a:sym typeface="Calibri"/>
              </a:rPr>
              <a:t> </a:t>
            </a:r>
          </a:p>
          <a:p>
            <a:pPr defTabSz="457200">
              <a:defRPr i="1">
                <a:latin typeface="+mn-lt"/>
                <a:ea typeface="+mn-ea"/>
                <a:cs typeface="+mn-cs"/>
                <a:sym typeface="Calibri"/>
              </a:defRPr>
            </a:pPr>
            <a:r>
              <a:rPr lang="en-GB" i="1" dirty="0">
                <a:solidFill>
                  <a:srgbClr val="1331BD"/>
                </a:solidFill>
                <a:sym typeface="Calibri"/>
              </a:rPr>
              <a:t>BAGASOO is developing a number of aviation database systems with the aim of ensuring the standardization of aviation activities and processes across the BAG region in a consolidated data management system.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9E6A5-9B7F-DC42-A590-5BC87EABEC04}"/>
              </a:ext>
            </a:extLst>
          </p:cNvPr>
          <p:cNvSpPr txBox="1"/>
          <p:nvPr/>
        </p:nvSpPr>
        <p:spPr>
          <a:xfrm>
            <a:off x="571500" y="228600"/>
            <a:ext cx="544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AC12"/>
                </a:solidFill>
              </a:rPr>
              <a:t>SAFETY TOOLS DEVELOPMENT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DBBE7BB-F51E-894E-A7BF-0CB45183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15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83B67-4E0E-034A-BCF3-99F8D995D6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317E9-04CE-0C4C-9EF2-06A0D718362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07A3DD-04B4-EF49-9FFE-B2566B4C5509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398217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754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SIMCA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11116"/>
            <a:ext cx="5562600" cy="5726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70C0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Arial" pitchFamily="34" charset="0"/>
              </a:defRPr>
            </a:lvl1pPr>
          </a:lstStyle>
          <a:p>
            <a:r>
              <a:rPr lang="en-GB" sz="3200" dirty="0">
                <a:solidFill>
                  <a:srgbClr val="FFAC12"/>
                </a:solidFill>
                <a:latin typeface="+mn-lt"/>
              </a:rPr>
              <a:t>SAFETY TOOLS DEVELOPMENT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362200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95600" y="1676400"/>
            <a:ext cx="5562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1331BD"/>
                </a:solidFill>
                <a:latin typeface="Arial" panose="020B0604020202020204" pitchFamily="34" charset="0"/>
                <a:ea typeface="Tahoma" pitchFamily="34" charset="0"/>
              </a:rPr>
              <a:t>Safety Information </a:t>
            </a: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1331BD"/>
                </a:solidFill>
                <a:latin typeface="Arial" panose="020B0604020202020204" pitchFamily="34" charset="0"/>
                <a:ea typeface="Tahoma" pitchFamily="34" charset="0"/>
              </a:rPr>
              <a:t>Management for Civil Aviation</a:t>
            </a:r>
          </a:p>
          <a:p>
            <a:pPr lvl="0">
              <a:spcBef>
                <a:spcPct val="0"/>
              </a:spcBef>
              <a:defRPr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7400" y="2895600"/>
            <a:ext cx="1981200" cy="2131424"/>
            <a:chOff x="2464" y="2057390"/>
            <a:chExt cx="2163216" cy="2055224"/>
          </a:xfrm>
          <a:solidFill>
            <a:schemeClr val="accent5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Rounded Rectangle 13"/>
            <p:cNvSpPr/>
            <p:nvPr/>
          </p:nvSpPr>
          <p:spPr>
            <a:xfrm>
              <a:off x="2464" y="2057390"/>
              <a:ext cx="2163216" cy="20552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ounded Rectangle 4"/>
            <p:cNvSpPr/>
            <p:nvPr/>
          </p:nvSpPr>
          <p:spPr>
            <a:xfrm>
              <a:off x="62659" y="2209789"/>
              <a:ext cx="1921005" cy="18426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A suite of </a:t>
              </a:r>
              <a:r>
                <a:rPr lang="en-US" sz="2100" b="1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Safety Oversight Tools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14800" y="3200400"/>
            <a:ext cx="2133600" cy="2133600"/>
            <a:chOff x="2347391" y="1878453"/>
            <a:chExt cx="2336273" cy="2234190"/>
          </a:xfr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ounded Rectangle 16"/>
            <p:cNvSpPr/>
            <p:nvPr/>
          </p:nvSpPr>
          <p:spPr>
            <a:xfrm>
              <a:off x="2347391" y="1878453"/>
              <a:ext cx="2336273" cy="22341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4"/>
            <p:cNvSpPr/>
            <p:nvPr/>
          </p:nvSpPr>
          <p:spPr>
            <a:xfrm>
              <a:off x="2597705" y="2038199"/>
              <a:ext cx="1858885" cy="19188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For  </a:t>
              </a:r>
              <a:r>
                <a:rPr lang="en-US" sz="2100" b="1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recording</a:t>
              </a:r>
              <a:r>
                <a:rPr lang="en-US" sz="2100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and </a:t>
              </a:r>
              <a:r>
                <a:rPr lang="en-US" sz="2100" b="1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monitoring</a:t>
              </a:r>
              <a:r>
                <a:rPr lang="en-US" sz="2100" kern="1200" dirty="0">
                  <a:solidFill>
                    <a:srgbClr val="FFFFFF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 aviation activities within a CAA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00801" y="3581400"/>
            <a:ext cx="2226628" cy="2133600"/>
            <a:chOff x="4537803" y="2057390"/>
            <a:chExt cx="2257535" cy="20552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ounded Rectangle 19"/>
            <p:cNvSpPr/>
            <p:nvPr/>
          </p:nvSpPr>
          <p:spPr>
            <a:xfrm>
              <a:off x="4537803" y="2057390"/>
              <a:ext cx="2163216" cy="20552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ounded Rectangle 4"/>
            <p:cNvSpPr/>
            <p:nvPr/>
          </p:nvSpPr>
          <p:spPr>
            <a:xfrm>
              <a:off x="4841505" y="2117585"/>
              <a:ext cx="1953833" cy="1759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Incorporates </a:t>
              </a:r>
              <a:r>
                <a:rPr lang="en-US" sz="2100" b="1" kern="12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industry guidelines and best policies</a:t>
              </a:r>
              <a:endParaRPr lang="en-US" sz="2100" b="1" kern="1200" dirty="0">
                <a:solidFill>
                  <a:srgbClr val="FFFFFF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684A543-0DFF-E04C-961B-4034234F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16</a:t>
            </a:fld>
            <a:endParaRPr lang="en-US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11CA44-77E1-084F-813D-75173041888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ED0274-EC1E-5D4B-AF5E-5E8190AFF11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5FB1196-B757-0F4E-ADB1-E1F49A547505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80554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3400" y="189345"/>
            <a:ext cx="5562600" cy="7302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70C0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Arial" pitchFamily="34" charset="0"/>
              </a:defRPr>
            </a:lvl1pPr>
          </a:lstStyle>
          <a:p>
            <a:r>
              <a:rPr lang="en-GB" sz="3200" dirty="0">
                <a:solidFill>
                  <a:srgbClr val="FFAC12"/>
                </a:solidFill>
                <a:latin typeface="+mn-lt"/>
              </a:rPr>
              <a:t>SAFETY TOOLS DEVELOPMENT</a:t>
            </a:r>
          </a:p>
        </p:txBody>
      </p:sp>
      <p:sp>
        <p:nvSpPr>
          <p:cNvPr id="7" name="Title 1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498316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b="1" dirty="0"/>
              <a:t>SIMCA</a:t>
            </a:r>
          </a:p>
          <a:p>
            <a:pPr marL="0" indent="0" algn="l">
              <a:buNone/>
            </a:pPr>
            <a:endParaRPr lang="en-US" sz="4000" b="1" dirty="0">
              <a:solidFill>
                <a:srgbClr val="17375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0" y="1676400"/>
            <a:ext cx="87630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400" kern="1200" dirty="0">
                <a:solidFill>
                  <a:srgbClr val="1331BD"/>
                </a:solidFill>
              </a:rPr>
              <a:t>The </a:t>
            </a:r>
            <a:r>
              <a:rPr lang="en-US" sz="2400" b="1" kern="1200" dirty="0">
                <a:solidFill>
                  <a:srgbClr val="1331BD"/>
                </a:solidFill>
              </a:rPr>
              <a:t>SIMCA</a:t>
            </a:r>
            <a:r>
              <a:rPr lang="en-US" sz="2400" kern="1200" dirty="0">
                <a:solidFill>
                  <a:srgbClr val="1331BD"/>
                </a:solidFill>
              </a:rPr>
              <a:t> Suite of Aviation Applications is developed by BAGASOO</a:t>
            </a:r>
          </a:p>
        </p:txBody>
      </p:sp>
      <p:sp>
        <p:nvSpPr>
          <p:cNvPr id="9" name="Straight Connector 3"/>
          <p:cNvSpPr/>
          <p:nvPr/>
        </p:nvSpPr>
        <p:spPr>
          <a:xfrm>
            <a:off x="934339" y="2435973"/>
            <a:ext cx="2156482" cy="931953"/>
          </a:xfrm>
          <a:prstGeom prst="bentArrow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2400" y="3352800"/>
            <a:ext cx="2244198" cy="778381"/>
            <a:chOff x="2464" y="2057390"/>
            <a:chExt cx="2163216" cy="2055224"/>
          </a:xfrm>
          <a:solidFill>
            <a:srgbClr val="CC006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Rounded Rectangle 10"/>
            <p:cNvSpPr/>
            <p:nvPr/>
          </p:nvSpPr>
          <p:spPr>
            <a:xfrm>
              <a:off x="2464" y="2057390"/>
              <a:ext cx="2163216" cy="20552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0051" y="2276555"/>
              <a:ext cx="1943391" cy="16261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chemeClr val="bg1"/>
                  </a:solidFill>
                  <a:latin typeface="Sukhumvit Set"/>
                  <a:ea typeface="Tahoma" pitchFamily="34" charset="0"/>
                  <a:cs typeface="Sukhumvit Set"/>
                </a:rPr>
                <a:t>SIMCA</a:t>
              </a:r>
            </a:p>
          </p:txBody>
        </p:sp>
      </p:grpSp>
      <p:sp>
        <p:nvSpPr>
          <p:cNvPr id="13" name="Straight Connector 3"/>
          <p:cNvSpPr/>
          <p:nvPr/>
        </p:nvSpPr>
        <p:spPr>
          <a:xfrm flipV="1">
            <a:off x="970085" y="4131521"/>
            <a:ext cx="2156482" cy="994592"/>
          </a:xfrm>
          <a:prstGeom prst="bentArrow">
            <a:avLst>
              <a:gd name="adj1" fmla="val 25000"/>
              <a:gd name="adj2" fmla="val 22702"/>
              <a:gd name="adj3" fmla="val 25000"/>
              <a:gd name="adj4" fmla="val 43750"/>
            </a:avLst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Straight Connector 3"/>
          <p:cNvSpPr/>
          <p:nvPr/>
        </p:nvSpPr>
        <p:spPr>
          <a:xfrm>
            <a:off x="2518587" y="3439572"/>
            <a:ext cx="703056" cy="538582"/>
          </a:xfrm>
          <a:prstGeom prst="rightArrow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91200" y="2362200"/>
            <a:ext cx="3201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1200" dirty="0">
                <a:solidFill>
                  <a:srgbClr val="1331BD"/>
                </a:solidFill>
                <a:latin typeface="Sukhumvit Set"/>
                <a:cs typeface="Sukhumvit Set"/>
              </a:rPr>
              <a:t>Documentation of Inspector Training according to the ITS</a:t>
            </a:r>
            <a:br>
              <a:rPr lang="en-US" b="1" kern="1200" dirty="0">
                <a:latin typeface="Sukhumvit Set"/>
                <a:cs typeface="Sukhumvit Set"/>
              </a:rPr>
            </a:br>
            <a:r>
              <a:rPr lang="en-US" b="1" kern="1200" dirty="0">
                <a:solidFill>
                  <a:srgbClr val="FF0000"/>
                </a:solidFill>
                <a:latin typeface="Sukhumvit Set"/>
                <a:cs typeface="Sukhumvit Set"/>
              </a:rPr>
              <a:t>(CE-4 &amp; 5)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3600" y="32766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1200" dirty="0">
                <a:solidFill>
                  <a:srgbClr val="1331BD"/>
                </a:solidFill>
                <a:latin typeface="Sukhumvit Set"/>
                <a:cs typeface="Sukhumvit Set"/>
              </a:rPr>
              <a:t>Documentation of Ramp Inspections on Foreign Aircraft </a:t>
            </a:r>
            <a:r>
              <a:rPr lang="en-US" b="1" kern="1200" dirty="0">
                <a:solidFill>
                  <a:srgbClr val="FF0000"/>
                </a:solidFill>
                <a:latin typeface="Sukhumvit Set"/>
                <a:cs typeface="Sukhumvit Set"/>
              </a:rPr>
              <a:t>(CE-7)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67400" y="4419600"/>
            <a:ext cx="3039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1200" dirty="0">
                <a:solidFill>
                  <a:srgbClr val="1331BD"/>
                </a:solidFill>
                <a:latin typeface="Sukhumvit Set"/>
                <a:cs typeface="Sukhumvit Set"/>
              </a:rPr>
              <a:t>Documentation and Tracking of Aviation Work Activities </a:t>
            </a:r>
            <a:r>
              <a:rPr lang="en-US" b="1" kern="1200" dirty="0">
                <a:solidFill>
                  <a:srgbClr val="FF0000"/>
                </a:solidFill>
                <a:latin typeface="Sukhumvit Set"/>
                <a:cs typeface="Sukhumvit Set"/>
              </a:rPr>
              <a:t>(CE-6,7 &amp; 8)</a:t>
            </a:r>
          </a:p>
        </p:txBody>
      </p:sp>
      <p:pic>
        <p:nvPicPr>
          <p:cNvPr id="27" name="Picture 4" descr="Picture 4">
            <a:extLst>
              <a:ext uri="{FF2B5EF4-FFF2-40B4-BE49-F238E27FC236}">
                <a16:creationId xmlns:a16="http://schemas.microsoft.com/office/drawing/2014/main" id="{2B01A594-6F36-A449-BFE3-8DD71C9A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38" y="1993527"/>
            <a:ext cx="2561660" cy="1181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3" descr="Picture 3">
            <a:extLst>
              <a:ext uri="{FF2B5EF4-FFF2-40B4-BE49-F238E27FC236}">
                <a16:creationId xmlns:a16="http://schemas.microsoft.com/office/drawing/2014/main" id="{9AA15290-76EE-684C-92F8-B3E518E67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284" y="3190007"/>
            <a:ext cx="2156482" cy="95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" descr="Picture 2">
            <a:extLst>
              <a:ext uri="{FF2B5EF4-FFF2-40B4-BE49-F238E27FC236}">
                <a16:creationId xmlns:a16="http://schemas.microsoft.com/office/drawing/2014/main" id="{F180D912-3DBC-6240-A786-2A6611295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118" y="4419600"/>
            <a:ext cx="2207731" cy="82711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18BBB1F0-EAEE-4B45-B88F-97685633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17</a:t>
            </a:fld>
            <a:endParaRPr lang="en-US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87FA35-BD58-A447-97F8-10883CBB95F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3D9A31-3B64-DD49-8D03-5E5BF181028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6585FD3-5587-564C-ABA4-6A84D5094DA9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371550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714FD-58FE-5C41-A36D-2E4985645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NG" sz="2800" b="1" dirty="0">
                <a:solidFill>
                  <a:srgbClr val="1331BD"/>
                </a:solidFill>
              </a:rPr>
              <a:t>Harmonization of the regulations within region </a:t>
            </a:r>
          </a:p>
          <a:p>
            <a:pPr>
              <a:buFont typeface="Wingdings" pitchFamily="2" charset="2"/>
              <a:buChar char="Ø"/>
            </a:pPr>
            <a:endParaRPr lang="en-NG" sz="2800" b="1" dirty="0">
              <a:solidFill>
                <a:srgbClr val="1331B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NG" sz="2800" b="1" dirty="0">
                <a:solidFill>
                  <a:srgbClr val="1331BD"/>
                </a:solidFill>
              </a:rPr>
              <a:t>Uniform application of aviation safety tools software applications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>
                <a:solidFill>
                  <a:srgbClr val="1331BD"/>
                </a:solidFill>
              </a:rPr>
              <a:t>Development, implementation and training at no cost to Member States</a:t>
            </a:r>
            <a:endParaRPr lang="en-NG" sz="2400" dirty="0">
              <a:solidFill>
                <a:srgbClr val="1331BD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GB" sz="2400" dirty="0">
                <a:solidFill>
                  <a:srgbClr val="1331BD"/>
                </a:solidFill>
              </a:rPr>
              <a:t>R</a:t>
            </a:r>
            <a:r>
              <a:rPr lang="en-NG" sz="2400" dirty="0">
                <a:solidFill>
                  <a:srgbClr val="1331BD"/>
                </a:solidFill>
              </a:rPr>
              <a:t>egional trends, analysis and reports generation</a:t>
            </a:r>
          </a:p>
          <a:p>
            <a:pPr lvl="1">
              <a:buFont typeface="Wingdings" pitchFamily="2" charset="2"/>
              <a:buChar char="§"/>
            </a:pPr>
            <a:endParaRPr lang="en-GB" sz="2400" dirty="0">
              <a:solidFill>
                <a:srgbClr val="1331BD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1331B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B57CD-0880-3F45-A8EF-689398B92E69}"/>
              </a:ext>
            </a:extLst>
          </p:cNvPr>
          <p:cNvSpPr txBox="1"/>
          <p:nvPr/>
        </p:nvSpPr>
        <p:spPr>
          <a:xfrm>
            <a:off x="405016" y="205839"/>
            <a:ext cx="6018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BENEFITS TO MEMBER STATES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E6877ED-8FB5-2D4A-8D13-C85901A1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18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5D621-F656-5340-8B23-71B5AC0038A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A2A0B-CF93-584C-972C-ED959489041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201DF4-4283-384D-8252-D1EE16D1F242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125397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3400" y="189345"/>
            <a:ext cx="5562600" cy="8774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70C0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Arial" pitchFamily="34" charset="0"/>
              </a:defRPr>
            </a:lvl1pPr>
          </a:lstStyle>
          <a:p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27122" y="1371600"/>
            <a:ext cx="8888278" cy="4577696"/>
          </a:xfrm>
        </p:spPr>
        <p:txBody>
          <a:bodyPr>
            <a:noAutofit/>
          </a:bodyPr>
          <a:lstStyle/>
          <a:p>
            <a:pPr lvl="1">
              <a:buFont typeface="Wingdings" charset="2"/>
              <a:buChar char="§"/>
            </a:pPr>
            <a:r>
              <a:rPr lang="en-GB" dirty="0">
                <a:solidFill>
                  <a:srgbClr val="000090"/>
                </a:solidFill>
              </a:rPr>
              <a:t>BAGASOO in collaboration with partners conducted much needed specialised Training and Workshops for it’s Member States  to improve their Inspectorate Capacity over the years from:</a:t>
            </a:r>
            <a:br>
              <a:rPr lang="en-GB" dirty="0">
                <a:solidFill>
                  <a:srgbClr val="000090"/>
                </a:solidFill>
              </a:rPr>
            </a:br>
            <a:r>
              <a:rPr lang="en-GB" dirty="0">
                <a:solidFill>
                  <a:srgbClr val="000090"/>
                </a:solidFill>
              </a:rPr>
              <a:t>- FAA through Safe Skies Project of the DOT;</a:t>
            </a:r>
            <a:br>
              <a:rPr lang="en-GB" dirty="0">
                <a:solidFill>
                  <a:srgbClr val="000090"/>
                </a:solidFill>
              </a:rPr>
            </a:br>
            <a:r>
              <a:rPr lang="en-GB" dirty="0">
                <a:solidFill>
                  <a:srgbClr val="000090"/>
                </a:solidFill>
              </a:rPr>
              <a:t>- EASA under SIASA  &amp; EU-ASA Projects; </a:t>
            </a:r>
            <a:br>
              <a:rPr lang="en-GB" dirty="0">
                <a:solidFill>
                  <a:srgbClr val="000090"/>
                </a:solidFill>
              </a:rPr>
            </a:br>
            <a:r>
              <a:rPr lang="en-GB" dirty="0">
                <a:solidFill>
                  <a:srgbClr val="000090"/>
                </a:solidFill>
              </a:rPr>
              <a:t>- Airbus industry</a:t>
            </a:r>
          </a:p>
          <a:p>
            <a:pPr lvl="1">
              <a:buFont typeface="Wingdings" charset="2"/>
              <a:buChar char="§"/>
            </a:pPr>
            <a:r>
              <a:rPr lang="en-GB" dirty="0">
                <a:solidFill>
                  <a:srgbClr val="000090"/>
                </a:solidFill>
              </a:rPr>
              <a:t>Cost savings from training convened within region</a:t>
            </a:r>
          </a:p>
          <a:p>
            <a:pPr lvl="1">
              <a:buFont typeface="Wingdings" charset="2"/>
              <a:buChar char="§"/>
            </a:pPr>
            <a:r>
              <a:rPr lang="en-GB" dirty="0">
                <a:solidFill>
                  <a:srgbClr val="000090"/>
                </a:solidFill>
              </a:rPr>
              <a:t>African Development Bank (AfDB) grant for capacity building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D21B0-EA62-314C-8F96-7480B6770EDF}"/>
              </a:ext>
            </a:extLst>
          </p:cNvPr>
          <p:cNvSpPr txBox="1"/>
          <p:nvPr/>
        </p:nvSpPr>
        <p:spPr>
          <a:xfrm>
            <a:off x="47904" y="265216"/>
            <a:ext cx="620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PARTNERSHIPS &amp; TECHNICAL CO-OPERATIONS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B134EFF-94D2-344E-8E70-E1F58E9E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19</a:t>
            </a:fld>
            <a:endParaRPr lang="en-US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45B96E-698B-154E-ACA5-D26EB330DBE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277D1D-8CCB-3042-8DBC-94333F729FE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55C9E3-E236-064B-BDF4-32D78314275E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113856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2"/>
            <a:ext cx="7162800" cy="3902075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1331BD"/>
                </a:solidFill>
              </a:rPr>
              <a:t>Background</a:t>
            </a:r>
          </a:p>
          <a:p>
            <a:pPr>
              <a:buFont typeface="Wingdings" charset="2"/>
              <a:buChar char="q"/>
            </a:pPr>
            <a:endParaRPr lang="en-US" sz="1000" dirty="0">
              <a:solidFill>
                <a:srgbClr val="1331BD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1331BD"/>
                </a:solidFill>
              </a:rPr>
              <a:t> Establishment</a:t>
            </a:r>
          </a:p>
          <a:p>
            <a:pPr>
              <a:buFont typeface="Wingdings" charset="2"/>
              <a:buChar char="q"/>
            </a:pPr>
            <a:endParaRPr lang="en-US" sz="1200" dirty="0">
              <a:solidFill>
                <a:srgbClr val="1331BD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1331BD"/>
                </a:solidFill>
              </a:rPr>
              <a:t> Main Activities</a:t>
            </a:r>
          </a:p>
          <a:p>
            <a:pPr marL="0" indent="0">
              <a:buNone/>
            </a:pPr>
            <a:endParaRPr lang="en-US" sz="1200" dirty="0">
              <a:solidFill>
                <a:srgbClr val="1331BD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1331BD"/>
                </a:solidFill>
              </a:rPr>
              <a:t> Safety Tools Development</a:t>
            </a:r>
          </a:p>
          <a:p>
            <a:pPr marL="0" indent="0">
              <a:buNone/>
            </a:pPr>
            <a:endParaRPr lang="en-US" sz="1200" dirty="0">
              <a:solidFill>
                <a:srgbClr val="1331BD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1331BD"/>
                </a:solidFill>
              </a:rPr>
              <a:t> Partnerships &amp; Technical Co-operations</a:t>
            </a:r>
          </a:p>
          <a:p>
            <a:pPr>
              <a:buFont typeface="Wingdings" charset="2"/>
              <a:buChar char="q"/>
            </a:pPr>
            <a:endParaRPr lang="en-US" sz="1400" dirty="0">
              <a:solidFill>
                <a:srgbClr val="1331BD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2400" dirty="0">
                <a:solidFill>
                  <a:srgbClr val="1331BD"/>
                </a:solidFill>
              </a:rPr>
              <a:t> Benefits to Member States</a:t>
            </a:r>
          </a:p>
          <a:p>
            <a:pPr>
              <a:buFont typeface="Wingdings" charset="2"/>
              <a:buChar char="q"/>
            </a:pP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00" y="6322869"/>
            <a:ext cx="381000" cy="365125"/>
          </a:xfrm>
        </p:spPr>
        <p:txBody>
          <a:bodyPr/>
          <a:lstStyle/>
          <a:p>
            <a:pPr algn="ctr"/>
            <a:fld id="{F8152D07-47AA-434F-927D-DF5CA2DAE7ED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19200"/>
            <a:ext cx="3352800" cy="304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6200" y="1273370"/>
            <a:ext cx="3048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CONTENTS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220902"/>
            <a:ext cx="8730669" cy="5601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70C0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Arial" pitchFamily="34" charset="0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  <a:latin typeface="+mn-lt"/>
              </a:rPr>
              <a:t>OVERVIEW OF BAGASOO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82AFC-4F89-2E48-A99B-D3342AFED53C}"/>
              </a:ext>
            </a:extLst>
          </p:cNvPr>
          <p:cNvSpPr/>
          <p:nvPr/>
        </p:nvSpPr>
        <p:spPr>
          <a:xfrm>
            <a:off x="8175724" y="6184370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932C7-8AD6-CC48-96CE-C957853FB440}"/>
              </a:ext>
            </a:extLst>
          </p:cNvPr>
          <p:cNvSpPr txBox="1"/>
          <p:nvPr/>
        </p:nvSpPr>
        <p:spPr>
          <a:xfrm>
            <a:off x="7285703" y="5014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D5024-4D93-9F4A-9CF3-EA48656D87DF}"/>
              </a:ext>
            </a:extLst>
          </p:cNvPr>
          <p:cNvSpPr txBox="1"/>
          <p:nvPr/>
        </p:nvSpPr>
        <p:spPr>
          <a:xfrm>
            <a:off x="6917635" y="596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4B66C-B7B3-6F49-946F-1D485E2B0195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7A0F78-E962-EB40-9050-754A698D681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2C4D00-76AA-D747-9C07-D161FAD0D9A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0068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CC2B17-4B06-2948-9ECC-701EE2D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3219"/>
            <a:ext cx="8229600" cy="3514581"/>
          </a:xfrm>
        </p:spPr>
        <p:txBody>
          <a:bodyPr>
            <a:normAutofit lnSpcReduction="10000"/>
          </a:bodyPr>
          <a:lstStyle/>
          <a:p>
            <a:pPr defTabSz="457200">
              <a:buFont typeface="Wingdings" pitchFamily="2" charset="2"/>
              <a:buChar char="§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GB" sz="2800" dirty="0">
                <a:solidFill>
                  <a:srgbClr val="1331BD"/>
                </a:solidFill>
                <a:sym typeface="Calibri"/>
              </a:rPr>
              <a:t>Close Collaboration with AFCAC – Training &amp; AFI-CIS</a:t>
            </a:r>
          </a:p>
          <a:p>
            <a:pPr marL="400050" lvl="1" indent="0" defTabSz="393192">
              <a:lnSpc>
                <a:spcPct val="90000"/>
              </a:lnSpc>
              <a:spcBef>
                <a:spcPts val="600"/>
              </a:spcBef>
              <a:buNone/>
              <a:defRPr sz="2752" b="1">
                <a:latin typeface="+mn-lt"/>
                <a:ea typeface="+mn-ea"/>
                <a:cs typeface="+mn-cs"/>
                <a:sym typeface="Calibri"/>
              </a:defRPr>
            </a:pPr>
            <a:endParaRPr lang="en-GB" dirty="0">
              <a:solidFill>
                <a:srgbClr val="1331BD"/>
              </a:solidFill>
              <a:sym typeface="Calibri"/>
            </a:endParaRPr>
          </a:p>
          <a:p>
            <a:pPr defTabSz="393192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sz="2752" b="1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ICAO </a:t>
            </a:r>
            <a:r>
              <a:rPr lang="en-GB" i="1" dirty="0">
                <a:solidFill>
                  <a:srgbClr val="1331BD"/>
                </a:solidFill>
                <a:sym typeface="Calibri"/>
              </a:rPr>
              <a:t> - AFI Aerodromes Certification Project;</a:t>
            </a:r>
          </a:p>
          <a:p>
            <a:pPr marL="850392" lvl="1" indent="-457200" defTabSz="39319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752" i="1">
                <a:latin typeface="+mn-lt"/>
                <a:ea typeface="+mn-ea"/>
                <a:cs typeface="+mn-cs"/>
                <a:sym typeface="Calibri"/>
              </a:defRPr>
            </a:pPr>
            <a:r>
              <a:rPr lang="en-GB" i="1" dirty="0">
                <a:solidFill>
                  <a:srgbClr val="1331BD"/>
                </a:solidFill>
                <a:sym typeface="Calibri"/>
              </a:rPr>
              <a:t>Collaboration in member States’ annual activities</a:t>
            </a:r>
          </a:p>
          <a:p>
            <a:pPr marL="850392" lvl="1" indent="-457200" defTabSz="39319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752" i="1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sz="3200" i="1" dirty="0">
                <a:solidFill>
                  <a:srgbClr val="1331BD"/>
                </a:solidFill>
                <a:sym typeface="Calibri"/>
              </a:rPr>
              <a:t>RSOO FOURM</a:t>
            </a:r>
          </a:p>
          <a:p>
            <a:pPr marL="850392" lvl="1" indent="-457200" defTabSz="39319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752" i="1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sz="3200" i="1" dirty="0">
                <a:solidFill>
                  <a:srgbClr val="1331BD"/>
                </a:solidFill>
                <a:sym typeface="Calibri"/>
              </a:rPr>
              <a:t>GASOS</a:t>
            </a:r>
          </a:p>
          <a:p>
            <a:pPr marL="850392" lvl="1" indent="-457200" defTabSz="393192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752" i="1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sz="3200" i="1" dirty="0">
                <a:solidFill>
                  <a:srgbClr val="1331BD"/>
                </a:solidFill>
                <a:sym typeface="Calibri"/>
              </a:rPr>
              <a:t>Regional Office WACAF</a:t>
            </a:r>
            <a:br>
              <a:rPr lang="en-GB" sz="3200" i="1" dirty="0">
                <a:solidFill>
                  <a:srgbClr val="1331BD"/>
                </a:solidFill>
                <a:sym typeface="Calibri"/>
              </a:rPr>
            </a:br>
            <a:endParaRPr lang="en-GB" sz="3200" i="1" dirty="0">
              <a:solidFill>
                <a:srgbClr val="1331BD"/>
              </a:solidFill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EFAEB-CC93-334B-AFC6-5FE311A7DF47}"/>
              </a:ext>
            </a:extLst>
          </p:cNvPr>
          <p:cNvSpPr txBox="1"/>
          <p:nvPr/>
        </p:nvSpPr>
        <p:spPr>
          <a:xfrm>
            <a:off x="152400" y="367154"/>
            <a:ext cx="609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PARTNERSHIPS &amp; TECHNICAL CO-OPERATIONS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949C167-4745-1649-A4A2-131A84ED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20</a:t>
            </a:fld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FE641E-F538-DA41-AA0A-F13F365CAE9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FB6F5-127B-674A-B592-A4B2197A325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887047-5AF2-EE4B-B941-7CEA29C07244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377992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714FD-58FE-5C41-A36D-2E4985645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b="1" dirty="0">
                <a:solidFill>
                  <a:srgbClr val="1331BD"/>
                </a:solidFill>
              </a:rPr>
              <a:t>GASOS PROGRAMME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>
                <a:solidFill>
                  <a:srgbClr val="1331BD"/>
                </a:solidFill>
              </a:rPr>
              <a:t>Pilot Assessment / QMS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rgbClr val="1331BD"/>
                </a:solidFill>
              </a:rPr>
              <a:t>ICAO Recognition</a:t>
            </a:r>
            <a:r>
              <a:rPr lang="en-NG" dirty="0">
                <a:solidFill>
                  <a:srgbClr val="1331BD"/>
                </a:solidFill>
              </a:rPr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NG" dirty="0">
                <a:solidFill>
                  <a:srgbClr val="1331BD"/>
                </a:solidFill>
              </a:rPr>
              <a:t>Improved safety oversight ability leading to increase of USOAP EI of States</a:t>
            </a:r>
            <a:endParaRPr lang="en-GB" dirty="0">
              <a:solidFill>
                <a:srgbClr val="1331BD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2800" b="1" dirty="0">
                <a:solidFill>
                  <a:srgbClr val="1331BD"/>
                </a:solidFill>
              </a:rPr>
              <a:t>COLLABORATIVE PARTNERSHIPS</a:t>
            </a:r>
          </a:p>
          <a:p>
            <a:pPr lvl="1">
              <a:buFont typeface="Wingdings" pitchFamily="2" charset="2"/>
              <a:buChar char="§"/>
            </a:pPr>
            <a:r>
              <a:rPr lang="en-NG" dirty="0">
                <a:solidFill>
                  <a:srgbClr val="1331BD"/>
                </a:solidFill>
              </a:rPr>
              <a:t>collaboration is naturally established with industry and other relevant professional organizations</a:t>
            </a:r>
            <a:r>
              <a:rPr lang="en-NG" sz="2400" dirty="0">
                <a:solidFill>
                  <a:srgbClr val="1331BD"/>
                </a:solidFill>
              </a:rPr>
              <a:t> </a:t>
            </a:r>
            <a:endParaRPr lang="en-GB" sz="2400" b="1" dirty="0">
              <a:solidFill>
                <a:srgbClr val="1331B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B57CD-0880-3F45-A8EF-689398B92E69}"/>
              </a:ext>
            </a:extLst>
          </p:cNvPr>
          <p:cNvSpPr txBox="1"/>
          <p:nvPr/>
        </p:nvSpPr>
        <p:spPr>
          <a:xfrm>
            <a:off x="152400" y="277091"/>
            <a:ext cx="609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PARTNERSHIPS &amp; TECHNICAL CO-OPERATIONS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0B1378F-6D59-E044-A3C4-DC56D791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21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B6136-7F76-D74C-83B8-645A8ABE6B1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429C-6DA9-B24C-896A-6BEEC6BD61E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198869-314A-6C4F-8195-2F7EF7AB8D03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163356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714FD-58FE-5C41-A36D-2E4985645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b="1" dirty="0">
                <a:solidFill>
                  <a:srgbClr val="1331BD"/>
                </a:solidFill>
              </a:rPr>
              <a:t>Economics of Scale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>
                <a:solidFill>
                  <a:srgbClr val="1331BD"/>
                </a:solidFill>
              </a:rPr>
              <a:t>Merging resulting to better economics -Human and Financial resources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>
                <a:solidFill>
                  <a:srgbClr val="1331BD"/>
                </a:solidFill>
              </a:rPr>
              <a:t>cost efficiencies - achieved the more efficient use of resources through delegation of functions and tasks to the RSOO</a:t>
            </a:r>
          </a:p>
          <a:p>
            <a:pPr>
              <a:buFont typeface="Wingdings" pitchFamily="2" charset="2"/>
              <a:buChar char="Ø"/>
            </a:pPr>
            <a:r>
              <a:rPr lang="en-GB" sz="2800" b="1" dirty="0">
                <a:solidFill>
                  <a:srgbClr val="1331BD"/>
                </a:solidFill>
              </a:rPr>
              <a:t>BAGASOO-CIS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>
                <a:solidFill>
                  <a:srgbClr val="1331BD"/>
                </a:solidFill>
              </a:rPr>
              <a:t>Inspector sharing scheme reducing the cost of human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B57CD-0880-3F45-A8EF-689398B92E69}"/>
              </a:ext>
            </a:extLst>
          </p:cNvPr>
          <p:cNvSpPr txBox="1"/>
          <p:nvPr/>
        </p:nvSpPr>
        <p:spPr>
          <a:xfrm>
            <a:off x="391161" y="245233"/>
            <a:ext cx="6018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BENEFITS TO MEMBER STATES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FBAE1D4-48FE-714E-90E1-52EF304C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22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08FE1-EE02-6841-8C4D-D458A8CA04E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92EA8-2A26-BD4A-BD6E-88405809CBE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52D473-CACB-394B-A58B-82BD05DFCB51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475760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E1BA84-0FDB-FE48-B672-A8A7E9B8C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84" y="1603809"/>
            <a:ext cx="8453958" cy="4415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478C0-0B3C-7748-A2C2-6CA73D68E81B}"/>
              </a:ext>
            </a:extLst>
          </p:cNvPr>
          <p:cNvSpPr txBox="1"/>
          <p:nvPr/>
        </p:nvSpPr>
        <p:spPr>
          <a:xfrm>
            <a:off x="266489" y="1142144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EI STATUS OF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B88-1C55-B942-88D6-3606410EC5D6}"/>
              </a:ext>
            </a:extLst>
          </p:cNvPr>
          <p:cNvSpPr txBox="1"/>
          <p:nvPr/>
        </p:nvSpPr>
        <p:spPr>
          <a:xfrm>
            <a:off x="391161" y="245233"/>
            <a:ext cx="6018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BENEFITS TO MEMBER STATES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C38A30E-A6FF-D141-98A4-0669CA73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23</a:t>
            </a:fld>
            <a:endParaRPr lang="en-US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C690A8-C0FB-2E4F-A101-E1B3CAFBD57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F8ACF-DCB9-3847-8258-0B5065B666C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555331B-A7C0-D045-8452-35EE4ECEFD68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435965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E5005-589D-8B42-8DD5-F166350A9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59319"/>
            <a:ext cx="4547616" cy="46842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C7F661-1F0D-7045-A640-D601ED31554D}"/>
              </a:ext>
            </a:extLst>
          </p:cNvPr>
          <p:cNvSpPr txBox="1">
            <a:spLocks/>
          </p:cNvSpPr>
          <p:nvPr/>
        </p:nvSpPr>
        <p:spPr>
          <a:xfrm>
            <a:off x="533400" y="189345"/>
            <a:ext cx="3505200" cy="6869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70C0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Arial" pitchFamily="34" charset="0"/>
              </a:defRPr>
            </a:lvl1pPr>
          </a:lstStyle>
          <a:p>
            <a:r>
              <a:rPr lang="en-US" sz="3200" dirty="0">
                <a:solidFill>
                  <a:srgbClr val="FFAC12"/>
                </a:solidFill>
                <a:latin typeface="+mn-lt"/>
              </a:rPr>
              <a:t>THANK YOU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9AF192A-FCAE-FD43-A2ED-53D970F3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221" y="2590800"/>
            <a:ext cx="3429000" cy="656854"/>
          </a:xfrm>
        </p:spPr>
        <p:txBody>
          <a:bodyPr>
            <a:normAutofit fontScale="92500"/>
          </a:bodyPr>
          <a:lstStyle/>
          <a:p>
            <a:pPr marL="514350" lvl="1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QUESTIONS ?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7A01F2-36E0-FF4A-955F-FD3D023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24</a:t>
            </a:fld>
            <a:endParaRPr lang="en-US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C79364-7715-B248-8CEF-1565D86B780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FD02DB-EAD5-B843-BF04-05D24D00B14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142F12-E646-0649-A6C7-55D1062854D4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401029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5B5F9F-E11A-D34D-9FB1-3D601EBDA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>
                <a:solidFill>
                  <a:srgbClr val="1331BD"/>
                </a:solidFill>
              </a:rPr>
              <a:t>BAG:</a:t>
            </a:r>
            <a:r>
              <a:rPr lang="en-GB" dirty="0">
                <a:solidFill>
                  <a:srgbClr val="1331BD"/>
                </a:solidFill>
              </a:rPr>
              <a:t> Banjul Accord Group emanated from</a:t>
            </a:r>
            <a:r>
              <a:rPr lang="en-US" dirty="0">
                <a:solidFill>
                  <a:srgbClr val="1331BD"/>
                </a:solidFill>
              </a:rPr>
              <a:t> </a:t>
            </a:r>
            <a:r>
              <a:rPr lang="en-GB" dirty="0">
                <a:solidFill>
                  <a:srgbClr val="1331BD"/>
                </a:solidFill>
              </a:rPr>
              <a:t>(DGs meeting in 1998 of 7 W/African States to accelerate implementation of Yamoussoukro Decision - YD)</a:t>
            </a:r>
            <a:endParaRPr lang="en-US" dirty="0">
              <a:solidFill>
                <a:srgbClr val="1331BD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1331BD"/>
              </a:solidFill>
            </a:endParaRPr>
          </a:p>
          <a:p>
            <a:r>
              <a:rPr lang="en-GB" b="1" dirty="0">
                <a:solidFill>
                  <a:srgbClr val="1331BD"/>
                </a:solidFill>
              </a:rPr>
              <a:t>COSCAP-BAG in NOV. 2005:</a:t>
            </a:r>
            <a:r>
              <a:rPr lang="en-US" dirty="0">
                <a:solidFill>
                  <a:srgbClr val="1331BD"/>
                </a:solidFill>
              </a:rPr>
              <a:t> </a:t>
            </a:r>
            <a:r>
              <a:rPr lang="en-GB" dirty="0">
                <a:solidFill>
                  <a:srgbClr val="1331BD"/>
                </a:solidFill>
              </a:rPr>
              <a:t>(</a:t>
            </a:r>
            <a:r>
              <a:rPr lang="en-US" dirty="0">
                <a:solidFill>
                  <a:srgbClr val="1331BD"/>
                </a:solidFill>
              </a:rPr>
              <a:t>Co-operative Development of Operational Safety and Continuing Airworthiness Project for the Banjul Accord Group)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1B3F8-49B6-5443-A44C-5C84E9992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65106"/>
            <a:ext cx="381000" cy="252667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3</a:t>
            </a:fld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BC9CF-0113-6141-931D-689679B46145}"/>
              </a:ext>
            </a:extLst>
          </p:cNvPr>
          <p:cNvSpPr txBox="1"/>
          <p:nvPr/>
        </p:nvSpPr>
        <p:spPr>
          <a:xfrm flipH="1">
            <a:off x="609599" y="304800"/>
            <a:ext cx="4463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AC12"/>
                </a:solidFill>
              </a:rPr>
              <a:t>BACKGROUND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7B493-A794-E34B-9AA1-88E2FEF75EB6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7FAAF-B85B-3E4C-BD67-F85D8993E0F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FAE61-D05A-9546-898B-B7D01187CA7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70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089" y="6295320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4</a:t>
            </a:fld>
            <a:endParaRPr lang="en-US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89345"/>
            <a:ext cx="5562600" cy="8774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070C0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Arial" pitchFamily="34" charset="0"/>
              </a:defRPr>
            </a:lvl1pPr>
          </a:lstStyle>
          <a:p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8" y="1076778"/>
            <a:ext cx="8479181" cy="349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6100" y="4796130"/>
            <a:ext cx="82296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   Membership of 7 States in West Africa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    Signing of BAGASOO Agreement &amp; ICAO MSA in June 2009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   Nigeria &amp; Ghana largest aviation activity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700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39ECB-091F-8D4E-9289-4B30C713DAAE}"/>
              </a:ext>
            </a:extLst>
          </p:cNvPr>
          <p:cNvSpPr txBox="1"/>
          <p:nvPr/>
        </p:nvSpPr>
        <p:spPr>
          <a:xfrm>
            <a:off x="914400" y="304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AC12"/>
                </a:solidFill>
              </a:rPr>
              <a:t>BACKGROUND</a:t>
            </a:r>
            <a:r>
              <a:rPr lang="en-GB" sz="3600" b="1" dirty="0">
                <a:solidFill>
                  <a:srgbClr val="FFAC12"/>
                </a:solidFill>
              </a:rPr>
              <a:t> </a:t>
            </a:r>
            <a:r>
              <a:rPr lang="en-GB" sz="2800" dirty="0">
                <a:solidFill>
                  <a:srgbClr val="FFAC12"/>
                </a:solidFill>
              </a:rPr>
              <a:t>cont..</a:t>
            </a:r>
            <a:endParaRPr lang="en-GB" sz="3600" b="1" dirty="0">
              <a:solidFill>
                <a:srgbClr val="FFAC1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1C230-3DD6-B947-94C3-770F70ADF6D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70F352-6F32-9041-B979-3B99B8068AF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2A7717-D8A8-214C-B92A-CFD340FCC8DF}"/>
              </a:ext>
            </a:extLst>
          </p:cNvPr>
          <p:cNvSpPr/>
          <p:nvPr/>
        </p:nvSpPr>
        <p:spPr>
          <a:xfrm>
            <a:off x="6976409" y="6400218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91820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4433E37-C2BB-7843-BA65-5820D1AFCE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309162"/>
              </p:ext>
            </p:extLst>
          </p:nvPr>
        </p:nvGraphicFramePr>
        <p:xfrm>
          <a:off x="1143000" y="1981200"/>
          <a:ext cx="7239000" cy="38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509">
                  <a:extLst>
                    <a:ext uri="{9D8B030D-6E8A-4147-A177-3AD203B41FA5}">
                      <a16:colId xmlns:a16="http://schemas.microsoft.com/office/drawing/2014/main" val="4130174250"/>
                    </a:ext>
                  </a:extLst>
                </a:gridCol>
                <a:gridCol w="1483040">
                  <a:extLst>
                    <a:ext uri="{9D8B030D-6E8A-4147-A177-3AD203B41FA5}">
                      <a16:colId xmlns:a16="http://schemas.microsoft.com/office/drawing/2014/main" val="1417525854"/>
                    </a:ext>
                  </a:extLst>
                </a:gridCol>
                <a:gridCol w="1336205">
                  <a:extLst>
                    <a:ext uri="{9D8B030D-6E8A-4147-A177-3AD203B41FA5}">
                      <a16:colId xmlns:a16="http://schemas.microsoft.com/office/drawing/2014/main" val="1609901736"/>
                    </a:ext>
                  </a:extLst>
                </a:gridCol>
                <a:gridCol w="1409623">
                  <a:extLst>
                    <a:ext uri="{9D8B030D-6E8A-4147-A177-3AD203B41FA5}">
                      <a16:colId xmlns:a16="http://schemas.microsoft.com/office/drawing/2014/main" val="2036293508"/>
                    </a:ext>
                  </a:extLst>
                </a:gridCol>
                <a:gridCol w="1409623">
                  <a:extLst>
                    <a:ext uri="{9D8B030D-6E8A-4147-A177-3AD203B41FA5}">
                      <a16:colId xmlns:a16="http://schemas.microsoft.com/office/drawing/2014/main" val="352448739"/>
                    </a:ext>
                  </a:extLst>
                </a:gridCol>
              </a:tblGrid>
              <a:tr h="533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State / Category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Population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Size (km sq.)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AOC Holders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Int/Dom. Airports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9837355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Cabo Verde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553 </a:t>
                      </a:r>
                      <a:r>
                        <a:rPr lang="en-GB" sz="1200">
                          <a:effectLst/>
                        </a:rPr>
                        <a:t>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4,033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4/3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328146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Gambia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2 163 000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11,295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1/0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732740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Ghana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29 463 000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238,535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1/4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79811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Guinea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13 052 000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245,857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4/3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178105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Liberia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4 853 000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111,369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1/1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098671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Nigeria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196 557 000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923,763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4/22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265000"/>
                  </a:ext>
                </a:extLst>
              </a:tr>
              <a:tr h="432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Sierra Leone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7 719 000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71,740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1/0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101474"/>
                  </a:ext>
                </a:extLst>
              </a:tr>
              <a:tr h="3312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254 360 000 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1 606,592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16/33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42162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7EE3E-2364-864C-93D5-72F9B976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5</a:t>
            </a:fld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F86D3-3DCD-5843-8826-3A63D9E90C53}"/>
              </a:ext>
            </a:extLst>
          </p:cNvPr>
          <p:cNvSpPr txBox="1"/>
          <p:nvPr/>
        </p:nvSpPr>
        <p:spPr>
          <a:xfrm>
            <a:off x="152400" y="124763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KEY FACTS ABOUT THE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85B45-73F1-5446-8004-0E2DDE50CB67}"/>
              </a:ext>
            </a:extLst>
          </p:cNvPr>
          <p:cNvSpPr txBox="1"/>
          <p:nvPr/>
        </p:nvSpPr>
        <p:spPr>
          <a:xfrm>
            <a:off x="571500" y="228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AC12"/>
                </a:solidFill>
              </a:rPr>
              <a:t>BACKGROUND</a:t>
            </a:r>
            <a:r>
              <a:rPr lang="en-GB" sz="3600" b="1" dirty="0">
                <a:solidFill>
                  <a:srgbClr val="FFAC12"/>
                </a:solidFill>
              </a:rPr>
              <a:t> </a:t>
            </a:r>
            <a:r>
              <a:rPr lang="en-GB" sz="2800" dirty="0">
                <a:solidFill>
                  <a:srgbClr val="FFAC12"/>
                </a:solidFill>
              </a:rPr>
              <a:t>cont..</a:t>
            </a:r>
            <a:endParaRPr lang="en-GB" sz="3600" b="1" dirty="0">
              <a:solidFill>
                <a:srgbClr val="FFAC1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1F55A-DD7B-6B4D-A26D-F3EEA18AC71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192BE-10E9-AE48-B784-35751A60955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D340A1-1313-1748-8ECC-D913DE343433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418025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ACDDBC-13E7-494A-A9E2-E8F25B35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337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331BD"/>
                </a:solidFill>
              </a:rPr>
              <a:t>COSCAP-BAG metamorphosed to </a:t>
            </a:r>
            <a:r>
              <a:rPr lang="en-US" sz="2800" b="1" dirty="0">
                <a:solidFill>
                  <a:srgbClr val="1331BD"/>
                </a:solidFill>
              </a:rPr>
              <a:t>BAGASOO</a:t>
            </a:r>
            <a:r>
              <a:rPr lang="en-US" sz="2800" dirty="0">
                <a:solidFill>
                  <a:srgbClr val="1331BD"/>
                </a:solidFill>
              </a:rPr>
              <a:t> in 2010 (the Banjul Accord Group Aviation Safety Oversight </a:t>
            </a:r>
            <a:r>
              <a:rPr lang="en-US" sz="2800" dirty="0" err="1">
                <a:solidFill>
                  <a:srgbClr val="1331BD"/>
                </a:solidFill>
              </a:rPr>
              <a:t>Organisation</a:t>
            </a:r>
            <a:r>
              <a:rPr lang="en-US" sz="2800" dirty="0">
                <a:solidFill>
                  <a:srgbClr val="1331BD"/>
                </a:solidFill>
              </a:rPr>
              <a:t>)</a:t>
            </a:r>
          </a:p>
          <a:p>
            <a:endParaRPr lang="en-US" sz="2800" dirty="0">
              <a:solidFill>
                <a:srgbClr val="1331BD"/>
              </a:solidFill>
            </a:endParaRPr>
          </a:p>
          <a:p>
            <a:r>
              <a:rPr lang="en-US" sz="2800" dirty="0">
                <a:solidFill>
                  <a:srgbClr val="1331BD"/>
                </a:solidFill>
              </a:rPr>
              <a:t>Established as </a:t>
            </a:r>
            <a:r>
              <a:rPr lang="en-US" sz="2800" b="1" dirty="0">
                <a:solidFill>
                  <a:srgbClr val="1331BD"/>
                </a:solidFill>
              </a:rPr>
              <a:t>RSOO</a:t>
            </a:r>
          </a:p>
          <a:p>
            <a:pPr marL="0" indent="0">
              <a:buNone/>
            </a:pPr>
            <a:endParaRPr lang="en-US" sz="2800" b="1" dirty="0">
              <a:solidFill>
                <a:srgbClr val="1331BD"/>
              </a:solidFill>
            </a:endParaRPr>
          </a:p>
          <a:p>
            <a:r>
              <a:rPr lang="en-US" sz="2800" dirty="0">
                <a:solidFill>
                  <a:srgbClr val="1331BD"/>
                </a:solidFill>
              </a:rPr>
              <a:t>Expanded scope to cover </a:t>
            </a:r>
            <a:r>
              <a:rPr lang="en-US" sz="2800" b="1" dirty="0">
                <a:solidFill>
                  <a:srgbClr val="1331BD"/>
                </a:solidFill>
              </a:rPr>
              <a:t>ANS </a:t>
            </a:r>
            <a:r>
              <a:rPr lang="en-US" sz="2800" dirty="0">
                <a:solidFill>
                  <a:srgbClr val="1331BD"/>
                </a:solidFill>
              </a:rPr>
              <a:t>(in 2015)</a:t>
            </a:r>
            <a:endParaRPr lang="en-GB" sz="2800" dirty="0">
              <a:solidFill>
                <a:srgbClr val="1331B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89E63-AF47-0842-A8ED-6DF1610C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6</a:t>
            </a:fld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16B32-A107-B14B-A27C-810ACC74360C}"/>
              </a:ext>
            </a:extLst>
          </p:cNvPr>
          <p:cNvSpPr txBox="1"/>
          <p:nvPr/>
        </p:nvSpPr>
        <p:spPr>
          <a:xfrm flipH="1">
            <a:off x="152400" y="228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 OF BAGASOO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F8A1B-576D-9E44-9104-C681D8B46F3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E47D8-60DD-584D-AA64-9CA156DFE1D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ACE9A6-32D7-654F-8002-ED9F120A4E16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30930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5D2BA6-7DF8-6241-B8C6-5592A5519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63436"/>
            <a:ext cx="7476506" cy="3578984"/>
          </a:xfrm>
        </p:spPr>
        <p:txBody>
          <a:bodyPr/>
          <a:lstStyle/>
          <a:p>
            <a:pPr defTabSz="457200">
              <a:spcBef>
                <a:spcPts val="800"/>
              </a:spcBef>
              <a:defRPr sz="360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Council of Ministers</a:t>
            </a:r>
          </a:p>
          <a:p>
            <a:pPr defTabSz="457200">
              <a:defRPr sz="3600">
                <a:latin typeface="+mn-lt"/>
                <a:ea typeface="+mn-ea"/>
                <a:cs typeface="+mn-cs"/>
                <a:sym typeface="Calibri"/>
              </a:defRPr>
            </a:pPr>
            <a:endParaRPr lang="en-GB" dirty="0">
              <a:solidFill>
                <a:srgbClr val="1331BD"/>
              </a:solidFill>
              <a:sym typeface="Calibri"/>
            </a:endParaRPr>
          </a:p>
          <a:p>
            <a:pPr defTabSz="457200">
              <a:spcBef>
                <a:spcPts val="800"/>
              </a:spcBef>
              <a:defRPr sz="3600"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1331BD"/>
                </a:solidFill>
                <a:sym typeface="Calibri"/>
              </a:rPr>
              <a:t>BAG Secretariat</a:t>
            </a:r>
          </a:p>
          <a:p>
            <a:pPr defTabSz="457200">
              <a:defRPr sz="3600">
                <a:latin typeface="+mn-lt"/>
                <a:ea typeface="+mn-ea"/>
                <a:cs typeface="+mn-cs"/>
                <a:sym typeface="Calibri"/>
              </a:defRPr>
            </a:pPr>
            <a:endParaRPr lang="en-GB" dirty="0">
              <a:sym typeface="Calibri"/>
            </a:endParaRPr>
          </a:p>
          <a:p>
            <a:pPr defTabSz="457200">
              <a:spcBef>
                <a:spcPts val="800"/>
              </a:spcBef>
              <a:defRPr sz="3600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b="1" dirty="0">
                <a:solidFill>
                  <a:srgbClr val="1331BD"/>
                </a:solidFill>
                <a:sym typeface="Calibri"/>
              </a:rPr>
              <a:t>Board of Directors BAGASOO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83DE4-3FB8-9F4B-863F-E2015F591183}"/>
              </a:ext>
            </a:extLst>
          </p:cNvPr>
          <p:cNvSpPr txBox="1"/>
          <p:nvPr/>
        </p:nvSpPr>
        <p:spPr>
          <a:xfrm>
            <a:off x="76200" y="1348191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BAG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943F4-5A7F-864F-8174-CD3CC71DDA83}"/>
              </a:ext>
            </a:extLst>
          </p:cNvPr>
          <p:cNvSpPr txBox="1"/>
          <p:nvPr/>
        </p:nvSpPr>
        <p:spPr>
          <a:xfrm flipH="1">
            <a:off x="152400" y="2286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</a:t>
            </a:r>
            <a:r>
              <a:rPr lang="en-GB" sz="3600" b="1" dirty="0">
                <a:solidFill>
                  <a:srgbClr val="FFC000"/>
                </a:solidFill>
              </a:rPr>
              <a:t> </a:t>
            </a:r>
            <a:r>
              <a:rPr lang="en-GB" sz="3200" b="1" dirty="0">
                <a:solidFill>
                  <a:srgbClr val="FFC000"/>
                </a:solidFill>
              </a:rPr>
              <a:t>OF BAGASOO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C518B05-B83B-0841-B520-6B1CDF2D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7</a:t>
            </a:fld>
            <a:endParaRPr lang="en-US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2CB8D-CF16-6949-B26B-AA2987660B5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18626-C014-D145-9C23-B980B6D600C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8FD19-D676-8E4C-A0F8-5820927860DD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50129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8C72DF-317F-0041-9CA4-823EA5F66494}"/>
              </a:ext>
            </a:extLst>
          </p:cNvPr>
          <p:cNvSpPr txBox="1"/>
          <p:nvPr/>
        </p:nvSpPr>
        <p:spPr>
          <a:xfrm>
            <a:off x="17813" y="1234951"/>
            <a:ext cx="253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ORGANOGRAM</a:t>
            </a:r>
            <a:endParaRPr lang="en-GB" sz="2800" b="1" u="sng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3B886E-DE9C-DA41-ADBE-12937FAA17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379536"/>
            <a:ext cx="5638800" cy="472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C141D9-3BC6-6247-A190-0E29193E8747}"/>
              </a:ext>
            </a:extLst>
          </p:cNvPr>
          <p:cNvSpPr txBox="1"/>
          <p:nvPr/>
        </p:nvSpPr>
        <p:spPr>
          <a:xfrm flipH="1">
            <a:off x="152400" y="2286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</a:t>
            </a:r>
            <a:r>
              <a:rPr lang="en-GB" sz="3600" b="1" dirty="0">
                <a:solidFill>
                  <a:srgbClr val="FFC000"/>
                </a:solidFill>
              </a:rPr>
              <a:t> </a:t>
            </a:r>
            <a:r>
              <a:rPr lang="en-GB" sz="3200" b="1" dirty="0">
                <a:solidFill>
                  <a:srgbClr val="FFC000"/>
                </a:solidFill>
              </a:rPr>
              <a:t>OF BAGASOO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07103FD-6123-FD48-A2EE-E60093FB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8</a:t>
            </a:fld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91FE5-4CB1-234F-8F8E-36AAAEF9DA0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7A501A-64F9-B64D-9809-FD7123DF532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D64CA1-0C16-6749-84C3-71C67053A289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26342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55F6AA-5AA9-2C42-983A-4EC8FAEDB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marL="0" indent="0" defTabSz="1300162">
              <a:buClr>
                <a:srgbClr val="000000"/>
              </a:buClr>
              <a:buNone/>
              <a:defRPr b="1" u="sng">
                <a:latin typeface="+mn-lt"/>
                <a:ea typeface="+mn-ea"/>
                <a:cs typeface="+mn-cs"/>
                <a:sym typeface="Calibri"/>
              </a:defRPr>
            </a:pPr>
            <a:r>
              <a:rPr lang="en-GB" sz="2800" b="1" u="sng" dirty="0">
                <a:sym typeface="Calibri"/>
              </a:rPr>
              <a:t>MISSION </a:t>
            </a:r>
          </a:p>
          <a:p>
            <a:pPr marL="0" indent="0" algn="ctr" defTabSz="1300162">
              <a:buSzTx/>
              <a:buNone/>
              <a:defRPr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olidFill>
                  <a:srgbClr val="0000FF"/>
                </a:solidFill>
                <a:sym typeface="Calibri"/>
              </a:rPr>
              <a:t>  “</a:t>
            </a:r>
            <a:r>
              <a:rPr lang="en-GB" i="1" dirty="0">
                <a:solidFill>
                  <a:srgbClr val="0000FF"/>
                </a:solidFill>
                <a:sym typeface="Calibri"/>
              </a:rPr>
              <a:t>To promote the highest safety standards in     civil aviation within BAG member States”</a:t>
            </a:r>
            <a:endParaRPr lang="en-GB" b="1" i="1" dirty="0">
              <a:solidFill>
                <a:srgbClr val="0000FF"/>
              </a:solidFill>
              <a:sym typeface="Calibri"/>
            </a:endParaRPr>
          </a:p>
          <a:p>
            <a:pPr marL="277813" indent="-277813" defTabSz="1300162"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en-GB" b="1" i="1" dirty="0">
              <a:sym typeface="Calibri"/>
            </a:endParaRPr>
          </a:p>
          <a:p>
            <a:pPr marL="0" indent="0" defTabSz="1300162">
              <a:buNone/>
              <a:defRPr b="1" u="sng">
                <a:latin typeface="+mn-lt"/>
                <a:ea typeface="+mn-ea"/>
                <a:cs typeface="+mn-cs"/>
                <a:sym typeface="Calibri"/>
              </a:defRPr>
            </a:pPr>
            <a:r>
              <a:rPr lang="en-GB" b="1" u="sng" dirty="0">
                <a:sym typeface="Calibri"/>
              </a:rPr>
              <a:t> </a:t>
            </a:r>
            <a:r>
              <a:rPr lang="en-GB" sz="2800" b="1" u="sng" dirty="0">
                <a:sym typeface="Calibri"/>
              </a:rPr>
              <a:t>VISION</a:t>
            </a:r>
            <a:r>
              <a:rPr lang="en-GB" b="1" u="sng" dirty="0">
                <a:sym typeface="Calibri"/>
              </a:rPr>
              <a:t> </a:t>
            </a:r>
            <a:r>
              <a:rPr lang="en-GB" b="1" dirty="0">
                <a:sym typeface="Calibri"/>
              </a:rPr>
              <a:t> </a:t>
            </a:r>
          </a:p>
          <a:p>
            <a:pPr marL="0" indent="0" defTabSz="1300162">
              <a:buSzTx/>
              <a:buNone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GB" dirty="0">
                <a:sym typeface="Calibri"/>
              </a:rPr>
              <a:t>      </a:t>
            </a:r>
            <a:r>
              <a:rPr lang="en-GB" dirty="0">
                <a:solidFill>
                  <a:srgbClr val="0000FF"/>
                </a:solidFill>
                <a:sym typeface="Calibri"/>
              </a:rPr>
              <a:t>“</a:t>
            </a:r>
            <a:r>
              <a:rPr lang="en-GB" i="1" dirty="0">
                <a:solidFill>
                  <a:srgbClr val="0000FF"/>
                </a:solidFill>
                <a:sym typeface="Calibri"/>
              </a:rPr>
              <a:t>To be a world class regional safety oversight</a:t>
            </a:r>
            <a:br>
              <a:rPr lang="en-GB" i="1" dirty="0">
                <a:solidFill>
                  <a:srgbClr val="0000FF"/>
                </a:solidFill>
                <a:sym typeface="Calibri"/>
              </a:rPr>
            </a:br>
            <a:r>
              <a:rPr lang="en-GB" i="1" dirty="0">
                <a:solidFill>
                  <a:srgbClr val="0000FF"/>
                </a:solidFill>
                <a:sym typeface="Calibri"/>
              </a:rPr>
              <a:t>       organisation”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3CAFC-CF04-8F45-BD70-6A61EBCF6304}"/>
              </a:ext>
            </a:extLst>
          </p:cNvPr>
          <p:cNvSpPr txBox="1"/>
          <p:nvPr/>
        </p:nvSpPr>
        <p:spPr>
          <a:xfrm flipH="1">
            <a:off x="152400" y="2286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ESTABLISHMENT OF BAGASOO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4F1C4AF-D4FB-8B40-8E1E-F7CD4464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08877"/>
            <a:ext cx="381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latin typeface="+mn-lt"/>
              </a:rPr>
              <a:pPr algn="ctr"/>
              <a:t>9</a:t>
            </a:fld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3F353-AC46-3149-BD14-ED78847C0C9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3210"/>
          <a:stretch/>
        </p:blipFill>
        <p:spPr bwMode="auto">
          <a:xfrm>
            <a:off x="2748976" y="6248401"/>
            <a:ext cx="3306263" cy="58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B8AA2-8823-654F-98E5-513DAB89C1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1234" r="21821" b="1493"/>
          <a:stretch/>
        </p:blipFill>
        <p:spPr bwMode="auto">
          <a:xfrm>
            <a:off x="747364" y="6263076"/>
            <a:ext cx="627580" cy="580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4F4FEE-4D5E-674C-B983-EB5D89FD27A8}"/>
              </a:ext>
            </a:extLst>
          </p:cNvPr>
          <p:cNvSpPr/>
          <p:nvPr/>
        </p:nvSpPr>
        <p:spPr>
          <a:xfrm>
            <a:off x="6909886" y="6352941"/>
            <a:ext cx="1420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 May 2021</a:t>
            </a:r>
          </a:p>
        </p:txBody>
      </p:sp>
    </p:spTree>
    <p:extLst>
      <p:ext uri="{BB962C8B-B14F-4D97-AF65-F5344CB8AC3E}">
        <p14:creationId xmlns:p14="http://schemas.microsoft.com/office/powerpoint/2010/main" val="2525429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Microsoft Office PowerPoint</Application>
  <PresentationFormat>On-screen Show (4:3)</PresentationFormat>
  <Paragraphs>239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MS UI Gothic</vt:lpstr>
      <vt:lpstr>Arial</vt:lpstr>
      <vt:lpstr>Calibri</vt:lpstr>
      <vt:lpstr>Sukhumvit Set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ITRAQS End User Training Course</dc:title>
  <dc:creator>ITADMIN</dc:creator>
  <cp:lastModifiedBy>Musa Magongo</cp:lastModifiedBy>
  <cp:revision>400</cp:revision>
  <dcterms:created xsi:type="dcterms:W3CDTF">2006-08-16T00:00:00Z</dcterms:created>
  <dcterms:modified xsi:type="dcterms:W3CDTF">2021-05-18T13:01:19Z</dcterms:modified>
</cp:coreProperties>
</file>