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6"/>
  </p:sldMasterIdLst>
  <p:notesMasterIdLst>
    <p:notesMasterId r:id="rId29"/>
  </p:notesMasterIdLst>
  <p:handoutMasterIdLst>
    <p:handoutMasterId r:id="rId30"/>
  </p:handoutMasterIdLst>
  <p:sldIdLst>
    <p:sldId id="259" r:id="rId7"/>
    <p:sldId id="258" r:id="rId8"/>
    <p:sldId id="264" r:id="rId9"/>
    <p:sldId id="265" r:id="rId10"/>
    <p:sldId id="266" r:id="rId11"/>
    <p:sldId id="267" r:id="rId12"/>
    <p:sldId id="281" r:id="rId13"/>
    <p:sldId id="268" r:id="rId14"/>
    <p:sldId id="282" r:id="rId15"/>
    <p:sldId id="269" r:id="rId16"/>
    <p:sldId id="270" r:id="rId17"/>
    <p:sldId id="271" r:id="rId18"/>
    <p:sldId id="283" r:id="rId19"/>
    <p:sldId id="272" r:id="rId20"/>
    <p:sldId id="273" r:id="rId21"/>
    <p:sldId id="274" r:id="rId22"/>
    <p:sldId id="275" r:id="rId23"/>
    <p:sldId id="276" r:id="rId24"/>
    <p:sldId id="277" r:id="rId25"/>
    <p:sldId id="278" r:id="rId26"/>
    <p:sldId id="280" r:id="rId27"/>
    <p:sldId id="262" r:id="rId28"/>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BC39"/>
    <a:srgbClr val="007FC2"/>
    <a:srgbClr val="4A7EB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8" autoAdjust="0"/>
    <p:restoredTop sz="94628" autoAdjust="0"/>
  </p:normalViewPr>
  <p:slideViewPr>
    <p:cSldViewPr snapToGrid="0" snapToObjects="1">
      <p:cViewPr varScale="1">
        <p:scale>
          <a:sx n="95" d="100"/>
          <a:sy n="95" d="100"/>
        </p:scale>
        <p:origin x="564" y="48"/>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114" d="100"/>
          <a:sy n="114" d="100"/>
        </p:scale>
        <p:origin x="4128"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viewProps" Target="viewProp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handoutMaster" Target="handoutMasters/handoutMaster1.xml"/><Relationship Id="rId8"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6314D9B-7BAA-443D-8F8C-DEEE50B1428C}" type="datetimeFigureOut">
              <a:rPr lang="en-GB" smtClean="0"/>
              <a:t>20/05/2021</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CC40D5D-C887-411B-BC6D-6DBFA90F7E35}" type="slidenum">
              <a:rPr lang="en-GB" smtClean="0"/>
              <a:t>‹#›</a:t>
            </a:fld>
            <a:endParaRPr lang="en-GB"/>
          </a:p>
        </p:txBody>
      </p:sp>
    </p:spTree>
    <p:extLst>
      <p:ext uri="{BB962C8B-B14F-4D97-AF65-F5344CB8AC3E}">
        <p14:creationId xmlns:p14="http://schemas.microsoft.com/office/powerpoint/2010/main" val="33124957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1AFBA2-4DC1-4A0E-904D-ADCF6961E329}" type="datetimeFigureOut">
              <a:rPr lang="en-GB" smtClean="0"/>
              <a:t>20/05/2021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D4B996-D599-4D39-8C2B-A5E79F86EF30}" type="slidenum">
              <a:rPr lang="en-GB" smtClean="0"/>
              <a:t>‹#›</a:t>
            </a:fld>
            <a:endParaRPr lang="en-GB"/>
          </a:p>
        </p:txBody>
      </p:sp>
    </p:spTree>
    <p:extLst>
      <p:ext uri="{BB962C8B-B14F-4D97-AF65-F5344CB8AC3E}">
        <p14:creationId xmlns:p14="http://schemas.microsoft.com/office/powerpoint/2010/main" val="36231399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ithout picture)">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1CBDF5E0-3193-48E1-A317-D48997B1F7A3}"/>
              </a:ext>
            </a:extLst>
          </p:cNvPr>
          <p:cNvSpPr>
            <a:spLocks noGrp="1"/>
          </p:cNvSpPr>
          <p:nvPr>
            <p:ph type="subTitle" idx="1" hasCustomPrompt="1"/>
          </p:nvPr>
        </p:nvSpPr>
        <p:spPr>
          <a:xfrm>
            <a:off x="570788" y="2534364"/>
            <a:ext cx="8127511" cy="474745"/>
          </a:xfrm>
          <a:prstGeom prst="rect">
            <a:avLst/>
          </a:prstGeom>
        </p:spPr>
        <p:txBody>
          <a:bodyPr/>
          <a:lstStyle>
            <a:lvl1pPr marL="0" indent="0" algn="l">
              <a:buNone/>
              <a:defRPr sz="2400">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dirty="0"/>
              <a:t>Subtitle </a:t>
            </a:r>
            <a:endParaRPr lang="en-US" dirty="0"/>
          </a:p>
        </p:txBody>
      </p:sp>
      <p:sp>
        <p:nvSpPr>
          <p:cNvPr id="11" name="Title 1">
            <a:extLst>
              <a:ext uri="{FF2B5EF4-FFF2-40B4-BE49-F238E27FC236}">
                <a16:creationId xmlns:a16="http://schemas.microsoft.com/office/drawing/2014/main" id="{7C820046-5E64-4C87-9A7A-A5E86A1189DA}"/>
              </a:ext>
            </a:extLst>
          </p:cNvPr>
          <p:cNvSpPr>
            <a:spLocks noGrp="1"/>
          </p:cNvSpPr>
          <p:nvPr>
            <p:ph type="ctrTitle" hasCustomPrompt="1"/>
          </p:nvPr>
        </p:nvSpPr>
        <p:spPr>
          <a:xfrm>
            <a:off x="570788" y="1704037"/>
            <a:ext cx="8127511" cy="530475"/>
          </a:xfrm>
          <a:prstGeom prst="rect">
            <a:avLst/>
          </a:prstGeom>
        </p:spPr>
        <p:txBody>
          <a:bodyPr/>
          <a:lstStyle>
            <a:lvl1pPr algn="l">
              <a:lnSpc>
                <a:spcPct val="70000"/>
              </a:lnSpc>
              <a:defRPr sz="3600" b="1" baseline="0">
                <a:solidFill>
                  <a:schemeClr val="tx1">
                    <a:lumMod val="50000"/>
                    <a:lumOff val="50000"/>
                  </a:schemeClr>
                </a:solidFill>
              </a:defRPr>
            </a:lvl1pPr>
          </a:lstStyle>
          <a:p>
            <a:r>
              <a:rPr lang="en-US" dirty="0"/>
              <a:t>Title slide (without picture)</a:t>
            </a:r>
          </a:p>
        </p:txBody>
      </p:sp>
      <p:pic>
        <p:nvPicPr>
          <p:cNvPr id="18" name="Picture 17">
            <a:extLst>
              <a:ext uri="{FF2B5EF4-FFF2-40B4-BE49-F238E27FC236}">
                <a16:creationId xmlns:a16="http://schemas.microsoft.com/office/drawing/2014/main" id="{385DAAD8-37F0-4A01-A2B6-FBAD23C5534E}"/>
              </a:ext>
            </a:extLst>
          </p:cNvPr>
          <p:cNvPicPr/>
          <p:nvPr userDrawn="1"/>
        </p:nvPicPr>
        <p:blipFill rotWithShape="1">
          <a:blip r:embed="rId2">
            <a:extLst>
              <a:ext uri="{28A0092B-C50C-407E-A947-70E740481C1C}">
                <a14:useLocalDpi xmlns:a14="http://schemas.microsoft.com/office/drawing/2010/main" val="0"/>
              </a:ext>
            </a:extLst>
          </a:blip>
          <a:srcRect l="11110" t="22363" r="1633" b="22016"/>
          <a:stretch/>
        </p:blipFill>
        <p:spPr bwMode="auto">
          <a:xfrm>
            <a:off x="1725850" y="3581400"/>
            <a:ext cx="5519304" cy="751692"/>
          </a:xfrm>
          <a:prstGeom prst="rect">
            <a:avLst/>
          </a:prstGeom>
          <a:solidFill>
            <a:schemeClr val="bg1"/>
          </a:solidFill>
          <a:ln>
            <a:noFill/>
          </a:ln>
          <a:extLst>
            <a:ext uri="{53640926-AAD7-44D8-BBD7-CCE9431645EC}">
              <a14:shadowObscured xmlns:a14="http://schemas.microsoft.com/office/drawing/2010/main"/>
            </a:ext>
          </a:extLst>
        </p:spPr>
      </p:pic>
      <p:pic>
        <p:nvPicPr>
          <p:cNvPr id="19" name="Picture 18">
            <a:extLst>
              <a:ext uri="{FF2B5EF4-FFF2-40B4-BE49-F238E27FC236}">
                <a16:creationId xmlns:a16="http://schemas.microsoft.com/office/drawing/2014/main" id="{A82F6DFA-B43E-445A-988E-8747B32F5F9F}"/>
              </a:ext>
            </a:extLst>
          </p:cNvPr>
          <p:cNvPicPr/>
          <p:nvPr userDrawn="1"/>
        </p:nvPicPr>
        <p:blipFill>
          <a:blip r:embed="rId3"/>
          <a:stretch>
            <a:fillRect/>
          </a:stretch>
        </p:blipFill>
        <p:spPr>
          <a:xfrm>
            <a:off x="3328582" y="195338"/>
            <a:ext cx="2486835" cy="1394564"/>
          </a:xfrm>
          <a:prstGeom prst="rect">
            <a:avLst/>
          </a:prstGeom>
        </p:spPr>
      </p:pic>
      <p:pic>
        <p:nvPicPr>
          <p:cNvPr id="20" name="Picture 19">
            <a:extLst>
              <a:ext uri="{FF2B5EF4-FFF2-40B4-BE49-F238E27FC236}">
                <a16:creationId xmlns:a16="http://schemas.microsoft.com/office/drawing/2014/main" id="{782AA092-DA66-48DB-8B67-33CFD8F06803}"/>
              </a:ext>
            </a:extLst>
          </p:cNvPr>
          <p:cNvPicPr/>
          <p:nvPr userDrawn="1"/>
        </p:nvPicPr>
        <p:blipFill rotWithShape="1">
          <a:blip r:embed="rId4">
            <a:extLst>
              <a:ext uri="{28A0092B-C50C-407E-A947-70E740481C1C}">
                <a14:useLocalDpi xmlns:a14="http://schemas.microsoft.com/office/drawing/2010/main" val="0"/>
              </a:ext>
            </a:extLst>
          </a:blip>
          <a:srcRect l="21821" t="1234" r="21821" b="1493"/>
          <a:stretch/>
        </p:blipFill>
        <p:spPr bwMode="auto">
          <a:xfrm>
            <a:off x="3226084" y="4512504"/>
            <a:ext cx="525145" cy="503555"/>
          </a:xfrm>
          <a:prstGeom prst="rect">
            <a:avLst/>
          </a:prstGeom>
          <a:ln>
            <a:noFill/>
          </a:ln>
          <a:extLst>
            <a:ext uri="{53640926-AAD7-44D8-BBD7-CCE9431645EC}">
              <a14:shadowObscured xmlns:a14="http://schemas.microsoft.com/office/drawing/2010/main"/>
            </a:ext>
          </a:extLst>
        </p:spPr>
      </p:pic>
      <p:pic>
        <p:nvPicPr>
          <p:cNvPr id="23" name="Picture 22">
            <a:extLst>
              <a:ext uri="{FF2B5EF4-FFF2-40B4-BE49-F238E27FC236}">
                <a16:creationId xmlns:a16="http://schemas.microsoft.com/office/drawing/2014/main" id="{53C41C66-AFF0-47A5-B935-001B53693942}"/>
              </a:ext>
            </a:extLst>
          </p:cNvPr>
          <p:cNvPicPr/>
          <p:nvPr userDrawn="1"/>
        </p:nvPicPr>
        <p:blipFill rotWithShape="1">
          <a:blip r:embed="rId5">
            <a:extLst>
              <a:ext uri="{28A0092B-C50C-407E-A947-70E740481C1C}">
                <a14:useLocalDpi xmlns:a14="http://schemas.microsoft.com/office/drawing/2010/main" val="0"/>
              </a:ext>
            </a:extLst>
          </a:blip>
          <a:srcRect t="9676" b="10748"/>
          <a:stretch/>
        </p:blipFill>
        <p:spPr bwMode="auto">
          <a:xfrm>
            <a:off x="5655030" y="4512504"/>
            <a:ext cx="633095" cy="503555"/>
          </a:xfrm>
          <a:prstGeom prst="rect">
            <a:avLst/>
          </a:prstGeom>
          <a:noFill/>
          <a:ln>
            <a:noFill/>
          </a:ln>
          <a:extLst>
            <a:ext uri="{53640926-AAD7-44D8-BBD7-CCE9431645EC}">
              <a14:shadowObscured xmlns:a14="http://schemas.microsoft.com/office/drawing/2010/main"/>
            </a:ext>
          </a:extLst>
        </p:spPr>
      </p:pic>
      <p:pic>
        <p:nvPicPr>
          <p:cNvPr id="24" name="Picture 23">
            <a:extLst>
              <a:ext uri="{FF2B5EF4-FFF2-40B4-BE49-F238E27FC236}">
                <a16:creationId xmlns:a16="http://schemas.microsoft.com/office/drawing/2014/main" id="{7B5DFD66-26B2-43D2-AF14-8A3F46F7EFC7}"/>
              </a:ext>
            </a:extLst>
          </p:cNvPr>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249350" y="4642931"/>
            <a:ext cx="1072933" cy="373128"/>
          </a:xfrm>
          <a:prstGeom prst="rect">
            <a:avLst/>
          </a:prstGeom>
          <a:noFill/>
        </p:spPr>
      </p:pic>
      <p:sp>
        <p:nvSpPr>
          <p:cNvPr id="4" name="Freeform: Shape 3">
            <a:extLst>
              <a:ext uri="{FF2B5EF4-FFF2-40B4-BE49-F238E27FC236}">
                <a16:creationId xmlns:a16="http://schemas.microsoft.com/office/drawing/2014/main" id="{A14EA6F5-CAAD-46E3-BC01-65DB2E168C31}"/>
              </a:ext>
            </a:extLst>
          </p:cNvPr>
          <p:cNvSpPr/>
          <p:nvPr userDrawn="1"/>
        </p:nvSpPr>
        <p:spPr>
          <a:xfrm>
            <a:off x="249350" y="195338"/>
            <a:ext cx="2003425" cy="2085975"/>
          </a:xfrm>
          <a:custGeom>
            <a:avLst/>
            <a:gdLst>
              <a:gd name="connsiteX0" fmla="*/ 0 w 2003425"/>
              <a:gd name="connsiteY0" fmla="*/ 2085975 h 2085975"/>
              <a:gd name="connsiteX1" fmla="*/ 0 w 2003425"/>
              <a:gd name="connsiteY1" fmla="*/ 0 h 2085975"/>
              <a:gd name="connsiteX2" fmla="*/ 2003425 w 2003425"/>
              <a:gd name="connsiteY2" fmla="*/ 0 h 2085975"/>
            </a:gdLst>
            <a:ahLst/>
            <a:cxnLst>
              <a:cxn ang="0">
                <a:pos x="connsiteX0" y="connsiteY0"/>
              </a:cxn>
              <a:cxn ang="0">
                <a:pos x="connsiteX1" y="connsiteY1"/>
              </a:cxn>
              <a:cxn ang="0">
                <a:pos x="connsiteX2" y="connsiteY2"/>
              </a:cxn>
            </a:cxnLst>
            <a:rect l="l" t="t" r="r" b="b"/>
            <a:pathLst>
              <a:path w="2003425" h="2085975">
                <a:moveTo>
                  <a:pt x="0" y="2085975"/>
                </a:moveTo>
                <a:lnTo>
                  <a:pt x="0" y="0"/>
                </a:lnTo>
                <a:lnTo>
                  <a:pt x="2003425" y="0"/>
                </a:lnTo>
              </a:path>
            </a:pathLst>
          </a:custGeom>
          <a:noFill/>
          <a:ln w="76200">
            <a:solidFill>
              <a:srgbClr val="FBBC3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9" name="Freeform: Shape 28">
            <a:extLst>
              <a:ext uri="{FF2B5EF4-FFF2-40B4-BE49-F238E27FC236}">
                <a16:creationId xmlns:a16="http://schemas.microsoft.com/office/drawing/2014/main" id="{0F222982-B0D6-4C9F-915E-407CD2836121}"/>
              </a:ext>
            </a:extLst>
          </p:cNvPr>
          <p:cNvSpPr/>
          <p:nvPr userDrawn="1"/>
        </p:nvSpPr>
        <p:spPr>
          <a:xfrm flipH="1">
            <a:off x="6840011" y="195338"/>
            <a:ext cx="2003425" cy="2085975"/>
          </a:xfrm>
          <a:custGeom>
            <a:avLst/>
            <a:gdLst>
              <a:gd name="connsiteX0" fmla="*/ 0 w 2003425"/>
              <a:gd name="connsiteY0" fmla="*/ 2085975 h 2085975"/>
              <a:gd name="connsiteX1" fmla="*/ 0 w 2003425"/>
              <a:gd name="connsiteY1" fmla="*/ 0 h 2085975"/>
              <a:gd name="connsiteX2" fmla="*/ 2003425 w 2003425"/>
              <a:gd name="connsiteY2" fmla="*/ 0 h 2085975"/>
            </a:gdLst>
            <a:ahLst/>
            <a:cxnLst>
              <a:cxn ang="0">
                <a:pos x="connsiteX0" y="connsiteY0"/>
              </a:cxn>
              <a:cxn ang="0">
                <a:pos x="connsiteX1" y="connsiteY1"/>
              </a:cxn>
              <a:cxn ang="0">
                <a:pos x="connsiteX2" y="connsiteY2"/>
              </a:cxn>
            </a:cxnLst>
            <a:rect l="l" t="t" r="r" b="b"/>
            <a:pathLst>
              <a:path w="2003425" h="2085975">
                <a:moveTo>
                  <a:pt x="0" y="2085975"/>
                </a:moveTo>
                <a:lnTo>
                  <a:pt x="0" y="0"/>
                </a:lnTo>
                <a:lnTo>
                  <a:pt x="2003425" y="0"/>
                </a:lnTo>
              </a:path>
            </a:pathLst>
          </a:custGeom>
          <a:noFill/>
          <a:ln w="76200">
            <a:solidFill>
              <a:srgbClr val="FBBC3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0" name="Rectangle 29">
            <a:extLst>
              <a:ext uri="{FF2B5EF4-FFF2-40B4-BE49-F238E27FC236}">
                <a16:creationId xmlns:a16="http://schemas.microsoft.com/office/drawing/2014/main" id="{1027F09D-9309-41FE-AD68-45A9B88C873C}"/>
              </a:ext>
            </a:extLst>
          </p:cNvPr>
          <p:cNvSpPr/>
          <p:nvPr userDrawn="1"/>
        </p:nvSpPr>
        <p:spPr>
          <a:xfrm>
            <a:off x="0" y="5060830"/>
            <a:ext cx="9144000" cy="82670"/>
          </a:xfrm>
          <a:prstGeom prst="rect">
            <a:avLst/>
          </a:prstGeom>
          <a:solidFill>
            <a:srgbClr val="FBBC3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050" name="Picture 2">
            <a:extLst>
              <a:ext uri="{FF2B5EF4-FFF2-40B4-BE49-F238E27FC236}">
                <a16:creationId xmlns:a16="http://schemas.microsoft.com/office/drawing/2014/main" id="{12220D31-6427-4EC2-8534-1747FB42063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t="26347"/>
          <a:stretch>
            <a:fillRect/>
          </a:stretch>
        </p:blipFill>
        <p:spPr bwMode="auto">
          <a:xfrm>
            <a:off x="7551625" y="4444559"/>
            <a:ext cx="1343025" cy="57150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a:extLst>
              <a:ext uri="{FF2B5EF4-FFF2-40B4-BE49-F238E27FC236}">
                <a16:creationId xmlns:a16="http://schemas.microsoft.com/office/drawing/2014/main" id="{A750082F-00F7-47FC-ABEE-F6D30F4D7DFD}"/>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l="369" t="-2373" r="-369" b="74800"/>
          <a:stretch>
            <a:fillRect/>
          </a:stretch>
        </p:blipFill>
        <p:spPr bwMode="auto">
          <a:xfrm>
            <a:off x="7750340" y="4271349"/>
            <a:ext cx="1343025" cy="214313"/>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6">
            <a:extLst>
              <a:ext uri="{FF2B5EF4-FFF2-40B4-BE49-F238E27FC236}">
                <a16:creationId xmlns:a16="http://schemas.microsoft.com/office/drawing/2014/main" id="{69124BB5-1F3E-430E-A0BF-F7D6286F220D}"/>
              </a:ext>
            </a:extLst>
          </p:cNvPr>
          <p:cNvSpPr>
            <a:spLocks noChangeArrowheads="1"/>
          </p:cNvSpPr>
          <p:nvPr userDrawn="1"/>
        </p:nvSpPr>
        <p:spPr bwMode="auto">
          <a:xfrm>
            <a:off x="1312334" y="253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3" name="Rectangle 7">
            <a:extLst>
              <a:ext uri="{FF2B5EF4-FFF2-40B4-BE49-F238E27FC236}">
                <a16:creationId xmlns:a16="http://schemas.microsoft.com/office/drawing/2014/main" id="{6B9D6F1A-53C3-493C-8F55-6830FA06B538}"/>
              </a:ext>
            </a:extLst>
          </p:cNvPr>
          <p:cNvSpPr>
            <a:spLocks noChangeArrowheads="1"/>
          </p:cNvSpPr>
          <p:nvPr userDrawn="1"/>
        </p:nvSpPr>
        <p:spPr bwMode="auto">
          <a:xfrm>
            <a:off x="1312334" y="29896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3670355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with picture)">
    <p:spTree>
      <p:nvGrpSpPr>
        <p:cNvPr id="1" name=""/>
        <p:cNvGrpSpPr/>
        <p:nvPr/>
      </p:nvGrpSpPr>
      <p:grpSpPr>
        <a:xfrm>
          <a:off x="0" y="0"/>
          <a:ext cx="0" cy="0"/>
          <a:chOff x="0" y="0"/>
          <a:chExt cx="0" cy="0"/>
        </a:xfrm>
      </p:grpSpPr>
      <p:pic>
        <p:nvPicPr>
          <p:cNvPr id="21" name="Picture 20">
            <a:extLst>
              <a:ext uri="{FF2B5EF4-FFF2-40B4-BE49-F238E27FC236}">
                <a16:creationId xmlns:a16="http://schemas.microsoft.com/office/drawing/2014/main" id="{E58FB896-35AF-4136-8DFA-71CC49D8E84E}"/>
              </a:ext>
            </a:extLst>
          </p:cNvPr>
          <p:cNvPicPr/>
          <p:nvPr userDrawn="1"/>
        </p:nvPicPr>
        <p:blipFill>
          <a:blip r:embed="rId2">
            <a:alphaModFix amt="9000"/>
          </a:blip>
          <a:stretch>
            <a:fillRect/>
          </a:stretch>
        </p:blipFill>
        <p:spPr>
          <a:xfrm>
            <a:off x="20692" y="72115"/>
            <a:ext cx="9081975" cy="5092978"/>
          </a:xfrm>
          <a:prstGeom prst="rect">
            <a:avLst/>
          </a:prstGeom>
        </p:spPr>
      </p:pic>
      <p:sp>
        <p:nvSpPr>
          <p:cNvPr id="14" name="Picture Placeholder 2"/>
          <p:cNvSpPr>
            <a:spLocks noGrp="1"/>
          </p:cNvSpPr>
          <p:nvPr>
            <p:ph type="pic" sz="quarter" idx="13"/>
          </p:nvPr>
        </p:nvSpPr>
        <p:spPr>
          <a:xfrm>
            <a:off x="5851524" y="341870"/>
            <a:ext cx="3116151" cy="4305582"/>
          </a:xfrm>
          <a:prstGeom prst="rect">
            <a:avLst/>
          </a:prstGeom>
        </p:spPr>
        <p:txBody>
          <a:bodyPr vert="horz"/>
          <a:lstStyle/>
          <a:p>
            <a:r>
              <a:rPr lang="en-US"/>
              <a:t>Click icon to add picture</a:t>
            </a:r>
          </a:p>
        </p:txBody>
      </p:sp>
      <p:sp>
        <p:nvSpPr>
          <p:cNvPr id="8" name="Title 1"/>
          <p:cNvSpPr>
            <a:spLocks noGrp="1"/>
          </p:cNvSpPr>
          <p:nvPr>
            <p:ph type="ctrTitle" hasCustomPrompt="1"/>
          </p:nvPr>
        </p:nvSpPr>
        <p:spPr>
          <a:xfrm>
            <a:off x="570789" y="1152096"/>
            <a:ext cx="5093892" cy="1101431"/>
          </a:xfrm>
          <a:prstGeom prst="rect">
            <a:avLst/>
          </a:prstGeom>
        </p:spPr>
        <p:txBody>
          <a:bodyPr/>
          <a:lstStyle>
            <a:lvl1pPr algn="l">
              <a:lnSpc>
                <a:spcPct val="70000"/>
              </a:lnSpc>
              <a:defRPr sz="3600" b="1">
                <a:solidFill>
                  <a:schemeClr val="tx1">
                    <a:lumMod val="50000"/>
                    <a:lumOff val="50000"/>
                  </a:schemeClr>
                </a:solidFill>
              </a:defRPr>
            </a:lvl1pPr>
          </a:lstStyle>
          <a:p>
            <a:r>
              <a:rPr lang="en-GB" dirty="0"/>
              <a:t>Title slide (with picture)</a:t>
            </a:r>
            <a:endParaRPr lang="en-US" dirty="0"/>
          </a:p>
        </p:txBody>
      </p:sp>
      <p:sp>
        <p:nvSpPr>
          <p:cNvPr id="9" name="Subtitle 2"/>
          <p:cNvSpPr>
            <a:spLocks noGrp="1"/>
          </p:cNvSpPr>
          <p:nvPr>
            <p:ph type="subTitle" idx="1" hasCustomPrompt="1"/>
          </p:nvPr>
        </p:nvSpPr>
        <p:spPr>
          <a:xfrm>
            <a:off x="570789" y="2498717"/>
            <a:ext cx="4159370" cy="1101431"/>
          </a:xfrm>
          <a:prstGeom prst="rect">
            <a:avLst/>
          </a:prstGeom>
        </p:spPr>
        <p:txBody>
          <a:bodyPr/>
          <a:lstStyle>
            <a:lvl1pPr marL="0" indent="0" algn="l">
              <a:buNone/>
              <a:defRPr sz="2400">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dirty="0"/>
              <a:t>Subtitle </a:t>
            </a:r>
            <a:endParaRPr lang="en-US" dirty="0"/>
          </a:p>
        </p:txBody>
      </p:sp>
      <p:sp>
        <p:nvSpPr>
          <p:cNvPr id="17" name="Rectangle 16">
            <a:extLst>
              <a:ext uri="{FF2B5EF4-FFF2-40B4-BE49-F238E27FC236}">
                <a16:creationId xmlns:a16="http://schemas.microsoft.com/office/drawing/2014/main" id="{93B42F52-953E-4431-A2B3-A707E06EE820}"/>
              </a:ext>
            </a:extLst>
          </p:cNvPr>
          <p:cNvSpPr/>
          <p:nvPr userDrawn="1"/>
        </p:nvSpPr>
        <p:spPr>
          <a:xfrm>
            <a:off x="0" y="5060830"/>
            <a:ext cx="9144000" cy="82670"/>
          </a:xfrm>
          <a:prstGeom prst="rect">
            <a:avLst/>
          </a:prstGeom>
          <a:solidFill>
            <a:srgbClr val="FBBC3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Slide Number Placeholder 5">
            <a:extLst>
              <a:ext uri="{FF2B5EF4-FFF2-40B4-BE49-F238E27FC236}">
                <a16:creationId xmlns:a16="http://schemas.microsoft.com/office/drawing/2014/main" id="{6471AB57-26AB-4B3D-9D81-1FD0121F22FC}"/>
              </a:ext>
            </a:extLst>
          </p:cNvPr>
          <p:cNvSpPr txBox="1">
            <a:spLocks/>
          </p:cNvSpPr>
          <p:nvPr userDrawn="1"/>
        </p:nvSpPr>
        <p:spPr>
          <a:xfrm>
            <a:off x="8626415" y="4767263"/>
            <a:ext cx="517583" cy="173756"/>
          </a:xfrm>
          <a:prstGeom prst="rect">
            <a:avLst/>
          </a:prstGeom>
          <a:solidFill>
            <a:srgbClr val="007FC2"/>
          </a:solidFill>
        </p:spPr>
        <p:txBody>
          <a:bodyPr vert="horz" lIns="91440" tIns="45720" rIns="91440" bIns="45720" rtlCol="0" anchor="ctr"/>
          <a:lstStyle>
            <a:defPPr>
              <a:defRPr lang="en-US"/>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D93FD07-C554-8E4E-B8BF-CF508C85800F}" type="slidenum">
              <a:rPr lang="en-US" smtClean="0"/>
              <a:pPr/>
              <a:t>‹#›</a:t>
            </a:fld>
            <a:endParaRPr lang="en-US" dirty="0"/>
          </a:p>
        </p:txBody>
      </p:sp>
      <p:pic>
        <p:nvPicPr>
          <p:cNvPr id="19" name="Picture 18">
            <a:extLst>
              <a:ext uri="{FF2B5EF4-FFF2-40B4-BE49-F238E27FC236}">
                <a16:creationId xmlns:a16="http://schemas.microsoft.com/office/drawing/2014/main" id="{C720BA3D-BC45-430B-AB32-6C46576C800E}"/>
              </a:ext>
            </a:extLst>
          </p:cNvPr>
          <p:cNvPicPr>
            <a:picLocks noChangeAspect="1"/>
          </p:cNvPicPr>
          <p:nvPr userDrawn="1"/>
        </p:nvPicPr>
        <p:blipFill>
          <a:blip r:embed="rId3"/>
          <a:stretch>
            <a:fillRect/>
          </a:stretch>
        </p:blipFill>
        <p:spPr>
          <a:xfrm>
            <a:off x="2780047" y="4498405"/>
            <a:ext cx="3116151" cy="666688"/>
          </a:xfrm>
          <a:prstGeom prst="rect">
            <a:avLst/>
          </a:prstGeom>
        </p:spPr>
      </p:pic>
      <p:pic>
        <p:nvPicPr>
          <p:cNvPr id="20" name="Picture 19">
            <a:extLst>
              <a:ext uri="{FF2B5EF4-FFF2-40B4-BE49-F238E27FC236}">
                <a16:creationId xmlns:a16="http://schemas.microsoft.com/office/drawing/2014/main" id="{D76BC275-7CCB-43F0-87BA-A1CA6FC2F177}"/>
              </a:ext>
            </a:extLst>
          </p:cNvPr>
          <p:cNvPicPr/>
          <p:nvPr userDrawn="1"/>
        </p:nvPicPr>
        <p:blipFill>
          <a:blip r:embed="rId2"/>
          <a:stretch>
            <a:fillRect/>
          </a:stretch>
        </p:blipFill>
        <p:spPr>
          <a:xfrm>
            <a:off x="220449" y="4532163"/>
            <a:ext cx="942737" cy="528667"/>
          </a:xfrm>
          <a:prstGeom prst="rect">
            <a:avLst/>
          </a:prstGeom>
        </p:spPr>
      </p:pic>
      <p:sp>
        <p:nvSpPr>
          <p:cNvPr id="22" name="Freeform: Shape 21">
            <a:extLst>
              <a:ext uri="{FF2B5EF4-FFF2-40B4-BE49-F238E27FC236}">
                <a16:creationId xmlns:a16="http://schemas.microsoft.com/office/drawing/2014/main" id="{DBE570E2-BB30-49E4-9170-6832F1928A20}"/>
              </a:ext>
            </a:extLst>
          </p:cNvPr>
          <p:cNvSpPr/>
          <p:nvPr userDrawn="1"/>
        </p:nvSpPr>
        <p:spPr>
          <a:xfrm>
            <a:off x="249350" y="195338"/>
            <a:ext cx="2003425" cy="2085975"/>
          </a:xfrm>
          <a:custGeom>
            <a:avLst/>
            <a:gdLst>
              <a:gd name="connsiteX0" fmla="*/ 0 w 2003425"/>
              <a:gd name="connsiteY0" fmla="*/ 2085975 h 2085975"/>
              <a:gd name="connsiteX1" fmla="*/ 0 w 2003425"/>
              <a:gd name="connsiteY1" fmla="*/ 0 h 2085975"/>
              <a:gd name="connsiteX2" fmla="*/ 2003425 w 2003425"/>
              <a:gd name="connsiteY2" fmla="*/ 0 h 2085975"/>
            </a:gdLst>
            <a:ahLst/>
            <a:cxnLst>
              <a:cxn ang="0">
                <a:pos x="connsiteX0" y="connsiteY0"/>
              </a:cxn>
              <a:cxn ang="0">
                <a:pos x="connsiteX1" y="connsiteY1"/>
              </a:cxn>
              <a:cxn ang="0">
                <a:pos x="connsiteX2" y="connsiteY2"/>
              </a:cxn>
            </a:cxnLst>
            <a:rect l="l" t="t" r="r" b="b"/>
            <a:pathLst>
              <a:path w="2003425" h="2085975">
                <a:moveTo>
                  <a:pt x="0" y="2085975"/>
                </a:moveTo>
                <a:lnTo>
                  <a:pt x="0" y="0"/>
                </a:lnTo>
                <a:lnTo>
                  <a:pt x="2003425" y="0"/>
                </a:lnTo>
              </a:path>
            </a:pathLst>
          </a:custGeom>
          <a:noFill/>
          <a:ln w="76200">
            <a:solidFill>
              <a:srgbClr val="FBBC3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46220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pter title slide">
    <p:spTree>
      <p:nvGrpSpPr>
        <p:cNvPr id="1" name=""/>
        <p:cNvGrpSpPr/>
        <p:nvPr/>
      </p:nvGrpSpPr>
      <p:grpSpPr>
        <a:xfrm>
          <a:off x="0" y="0"/>
          <a:ext cx="0" cy="0"/>
          <a:chOff x="0" y="0"/>
          <a:chExt cx="0" cy="0"/>
        </a:xfrm>
      </p:grpSpPr>
      <p:pic>
        <p:nvPicPr>
          <p:cNvPr id="22" name="Picture 21">
            <a:extLst>
              <a:ext uri="{FF2B5EF4-FFF2-40B4-BE49-F238E27FC236}">
                <a16:creationId xmlns:a16="http://schemas.microsoft.com/office/drawing/2014/main" id="{419149B6-DDED-4BA9-AF71-30C0DA4DC66A}"/>
              </a:ext>
            </a:extLst>
          </p:cNvPr>
          <p:cNvPicPr/>
          <p:nvPr userDrawn="1"/>
        </p:nvPicPr>
        <p:blipFill>
          <a:blip r:embed="rId2">
            <a:alphaModFix amt="9000"/>
          </a:blip>
          <a:stretch>
            <a:fillRect/>
          </a:stretch>
        </p:blipFill>
        <p:spPr>
          <a:xfrm>
            <a:off x="20692" y="72115"/>
            <a:ext cx="9081975" cy="5092978"/>
          </a:xfrm>
          <a:prstGeom prst="rect">
            <a:avLst/>
          </a:prstGeom>
        </p:spPr>
      </p:pic>
      <p:sp>
        <p:nvSpPr>
          <p:cNvPr id="3" name="Picture Placeholder 2"/>
          <p:cNvSpPr>
            <a:spLocks noGrp="1"/>
          </p:cNvSpPr>
          <p:nvPr>
            <p:ph type="pic" sz="quarter" idx="13"/>
          </p:nvPr>
        </p:nvSpPr>
        <p:spPr>
          <a:xfrm>
            <a:off x="5851524" y="-36942"/>
            <a:ext cx="3292473" cy="4767262"/>
          </a:xfrm>
          <a:prstGeom prst="rect">
            <a:avLst/>
          </a:prstGeom>
        </p:spPr>
        <p:txBody>
          <a:bodyPr vert="horz"/>
          <a:lstStyle/>
          <a:p>
            <a:r>
              <a:rPr lang="en-US"/>
              <a:t>Click icon to add picture</a:t>
            </a:r>
          </a:p>
        </p:txBody>
      </p:sp>
      <p:sp>
        <p:nvSpPr>
          <p:cNvPr id="9" name="Subtitle 2"/>
          <p:cNvSpPr>
            <a:spLocks noGrp="1"/>
          </p:cNvSpPr>
          <p:nvPr>
            <p:ph type="subTitle" idx="1" hasCustomPrompt="1"/>
          </p:nvPr>
        </p:nvSpPr>
        <p:spPr>
          <a:xfrm>
            <a:off x="570789" y="2401967"/>
            <a:ext cx="4829782" cy="474745"/>
          </a:xfrm>
          <a:prstGeom prst="rect">
            <a:avLst/>
          </a:prstGeom>
        </p:spPr>
        <p:txBody>
          <a:bodyPr/>
          <a:lstStyle>
            <a:lvl1pPr marL="0" indent="0" algn="l">
              <a:buNone/>
              <a:defRPr sz="2400">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dirty="0"/>
              <a:t>Subtitle </a:t>
            </a:r>
            <a:endParaRPr lang="en-US" dirty="0"/>
          </a:p>
        </p:txBody>
      </p:sp>
      <p:sp>
        <p:nvSpPr>
          <p:cNvPr id="14" name="Slide Number Placeholder 5"/>
          <p:cNvSpPr txBox="1">
            <a:spLocks/>
          </p:cNvSpPr>
          <p:nvPr userDrawn="1"/>
        </p:nvSpPr>
        <p:spPr>
          <a:xfrm>
            <a:off x="8626415" y="4767263"/>
            <a:ext cx="517583" cy="173756"/>
          </a:xfrm>
          <a:prstGeom prst="rect">
            <a:avLst/>
          </a:prstGeom>
          <a:solidFill>
            <a:srgbClr val="007FC2"/>
          </a:solidFill>
        </p:spPr>
        <p:txBody>
          <a:bodyPr vert="horz" lIns="91440" tIns="45720" rIns="91440" bIns="45720" rtlCol="0" anchor="ctr"/>
          <a:lstStyle>
            <a:defPPr>
              <a:defRPr lang="en-US"/>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D93FD07-C554-8E4E-B8BF-CF508C85800F}" type="slidenum">
              <a:rPr lang="en-US" smtClean="0"/>
              <a:pPr/>
              <a:t>‹#›</a:t>
            </a:fld>
            <a:endParaRPr lang="en-US" dirty="0"/>
          </a:p>
        </p:txBody>
      </p:sp>
      <p:sp>
        <p:nvSpPr>
          <p:cNvPr id="18" name="Title 1">
            <a:extLst>
              <a:ext uri="{FF2B5EF4-FFF2-40B4-BE49-F238E27FC236}">
                <a16:creationId xmlns:a16="http://schemas.microsoft.com/office/drawing/2014/main" id="{4A44A2EA-C4F3-4EE0-90AF-6FEC3514809C}"/>
              </a:ext>
            </a:extLst>
          </p:cNvPr>
          <p:cNvSpPr>
            <a:spLocks noGrp="1"/>
          </p:cNvSpPr>
          <p:nvPr>
            <p:ph type="ctrTitle" hasCustomPrompt="1"/>
          </p:nvPr>
        </p:nvSpPr>
        <p:spPr>
          <a:xfrm>
            <a:off x="570789" y="1152096"/>
            <a:ext cx="5093892" cy="1073868"/>
          </a:xfrm>
          <a:prstGeom prst="rect">
            <a:avLst/>
          </a:prstGeom>
        </p:spPr>
        <p:txBody>
          <a:bodyPr/>
          <a:lstStyle>
            <a:lvl1pPr algn="l">
              <a:lnSpc>
                <a:spcPct val="70000"/>
              </a:lnSpc>
              <a:defRPr sz="3600" b="1">
                <a:solidFill>
                  <a:schemeClr val="tx1">
                    <a:lumMod val="50000"/>
                    <a:lumOff val="50000"/>
                  </a:schemeClr>
                </a:solidFill>
              </a:defRPr>
            </a:lvl1pPr>
          </a:lstStyle>
          <a:p>
            <a:r>
              <a:rPr lang="en-US" dirty="0"/>
              <a:t>Chapter title slide</a:t>
            </a:r>
          </a:p>
        </p:txBody>
      </p:sp>
      <p:sp>
        <p:nvSpPr>
          <p:cNvPr id="17" name="Rectangle 16">
            <a:extLst>
              <a:ext uri="{FF2B5EF4-FFF2-40B4-BE49-F238E27FC236}">
                <a16:creationId xmlns:a16="http://schemas.microsoft.com/office/drawing/2014/main" id="{5B312918-3AC4-4F7A-B6B4-7CF0C6B6E5E9}"/>
              </a:ext>
            </a:extLst>
          </p:cNvPr>
          <p:cNvSpPr/>
          <p:nvPr userDrawn="1"/>
        </p:nvSpPr>
        <p:spPr>
          <a:xfrm>
            <a:off x="0" y="5060830"/>
            <a:ext cx="9144000" cy="82670"/>
          </a:xfrm>
          <a:prstGeom prst="rect">
            <a:avLst/>
          </a:prstGeom>
          <a:solidFill>
            <a:srgbClr val="FBBC3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Slide Number Placeholder 5">
            <a:extLst>
              <a:ext uri="{FF2B5EF4-FFF2-40B4-BE49-F238E27FC236}">
                <a16:creationId xmlns:a16="http://schemas.microsoft.com/office/drawing/2014/main" id="{61AD9AD9-2C0B-476A-98E4-C50199A37393}"/>
              </a:ext>
            </a:extLst>
          </p:cNvPr>
          <p:cNvSpPr txBox="1">
            <a:spLocks/>
          </p:cNvSpPr>
          <p:nvPr userDrawn="1"/>
        </p:nvSpPr>
        <p:spPr>
          <a:xfrm>
            <a:off x="8626415" y="4767263"/>
            <a:ext cx="517583" cy="173756"/>
          </a:xfrm>
          <a:prstGeom prst="rect">
            <a:avLst/>
          </a:prstGeom>
          <a:solidFill>
            <a:srgbClr val="007FC2"/>
          </a:solidFill>
        </p:spPr>
        <p:txBody>
          <a:bodyPr vert="horz" lIns="91440" tIns="45720" rIns="91440" bIns="45720" rtlCol="0" anchor="ctr"/>
          <a:lstStyle>
            <a:defPPr>
              <a:defRPr lang="en-US"/>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D93FD07-C554-8E4E-B8BF-CF508C85800F}" type="slidenum">
              <a:rPr lang="en-US" smtClean="0"/>
              <a:pPr/>
              <a:t>‹#›</a:t>
            </a:fld>
            <a:endParaRPr lang="en-US" dirty="0"/>
          </a:p>
        </p:txBody>
      </p:sp>
      <p:pic>
        <p:nvPicPr>
          <p:cNvPr id="20" name="Picture 19">
            <a:extLst>
              <a:ext uri="{FF2B5EF4-FFF2-40B4-BE49-F238E27FC236}">
                <a16:creationId xmlns:a16="http://schemas.microsoft.com/office/drawing/2014/main" id="{DB16BA62-07E8-4E05-A96F-0C7B5F6805C0}"/>
              </a:ext>
            </a:extLst>
          </p:cNvPr>
          <p:cNvPicPr>
            <a:picLocks noChangeAspect="1"/>
          </p:cNvPicPr>
          <p:nvPr userDrawn="1"/>
        </p:nvPicPr>
        <p:blipFill>
          <a:blip r:embed="rId3"/>
          <a:stretch>
            <a:fillRect/>
          </a:stretch>
        </p:blipFill>
        <p:spPr>
          <a:xfrm>
            <a:off x="2780047" y="4498405"/>
            <a:ext cx="3116151" cy="666688"/>
          </a:xfrm>
          <a:prstGeom prst="rect">
            <a:avLst/>
          </a:prstGeom>
        </p:spPr>
      </p:pic>
      <p:pic>
        <p:nvPicPr>
          <p:cNvPr id="21" name="Picture 20">
            <a:extLst>
              <a:ext uri="{FF2B5EF4-FFF2-40B4-BE49-F238E27FC236}">
                <a16:creationId xmlns:a16="http://schemas.microsoft.com/office/drawing/2014/main" id="{E1E06C94-3DA5-4D17-BBCA-9863B92E624A}"/>
              </a:ext>
            </a:extLst>
          </p:cNvPr>
          <p:cNvPicPr/>
          <p:nvPr userDrawn="1"/>
        </p:nvPicPr>
        <p:blipFill>
          <a:blip r:embed="rId2"/>
          <a:stretch>
            <a:fillRect/>
          </a:stretch>
        </p:blipFill>
        <p:spPr>
          <a:xfrm>
            <a:off x="220449" y="4532163"/>
            <a:ext cx="942737" cy="528667"/>
          </a:xfrm>
          <a:prstGeom prst="rect">
            <a:avLst/>
          </a:prstGeom>
        </p:spPr>
      </p:pic>
      <p:sp>
        <p:nvSpPr>
          <p:cNvPr id="23" name="Freeform: Shape 22">
            <a:extLst>
              <a:ext uri="{FF2B5EF4-FFF2-40B4-BE49-F238E27FC236}">
                <a16:creationId xmlns:a16="http://schemas.microsoft.com/office/drawing/2014/main" id="{26DC94AB-5022-4852-8A39-C0BE648BEE2E}"/>
              </a:ext>
            </a:extLst>
          </p:cNvPr>
          <p:cNvSpPr/>
          <p:nvPr userDrawn="1"/>
        </p:nvSpPr>
        <p:spPr>
          <a:xfrm>
            <a:off x="249350" y="195338"/>
            <a:ext cx="2003425" cy="2085975"/>
          </a:xfrm>
          <a:custGeom>
            <a:avLst/>
            <a:gdLst>
              <a:gd name="connsiteX0" fmla="*/ 0 w 2003425"/>
              <a:gd name="connsiteY0" fmla="*/ 2085975 h 2085975"/>
              <a:gd name="connsiteX1" fmla="*/ 0 w 2003425"/>
              <a:gd name="connsiteY1" fmla="*/ 0 h 2085975"/>
              <a:gd name="connsiteX2" fmla="*/ 2003425 w 2003425"/>
              <a:gd name="connsiteY2" fmla="*/ 0 h 2085975"/>
            </a:gdLst>
            <a:ahLst/>
            <a:cxnLst>
              <a:cxn ang="0">
                <a:pos x="connsiteX0" y="connsiteY0"/>
              </a:cxn>
              <a:cxn ang="0">
                <a:pos x="connsiteX1" y="connsiteY1"/>
              </a:cxn>
              <a:cxn ang="0">
                <a:pos x="connsiteX2" y="connsiteY2"/>
              </a:cxn>
            </a:cxnLst>
            <a:rect l="l" t="t" r="r" b="b"/>
            <a:pathLst>
              <a:path w="2003425" h="2085975">
                <a:moveTo>
                  <a:pt x="0" y="2085975"/>
                </a:moveTo>
                <a:lnTo>
                  <a:pt x="0" y="0"/>
                </a:lnTo>
                <a:lnTo>
                  <a:pt x="2003425" y="0"/>
                </a:lnTo>
              </a:path>
            </a:pathLst>
          </a:custGeom>
          <a:noFill/>
          <a:ln w="76200">
            <a:solidFill>
              <a:srgbClr val="FBBC3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80303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0" name="Text Placeholder 4"/>
          <p:cNvSpPr>
            <a:spLocks noGrp="1"/>
          </p:cNvSpPr>
          <p:nvPr>
            <p:ph type="body" sz="quarter" idx="11" hasCustomPrompt="1"/>
          </p:nvPr>
        </p:nvSpPr>
        <p:spPr>
          <a:xfrm>
            <a:off x="572711" y="2692064"/>
            <a:ext cx="8360423" cy="584679"/>
          </a:xfrm>
          <a:prstGeom prst="rect">
            <a:avLst/>
          </a:prstGeom>
        </p:spPr>
        <p:txBody>
          <a:bodyPr vert="horz"/>
          <a:lstStyle>
            <a:lvl1pPr marL="0" indent="0" algn="ctr">
              <a:buNone/>
              <a:defRPr sz="2400">
                <a:solidFill>
                  <a:schemeClr val="tx1">
                    <a:lumMod val="50000"/>
                    <a:lumOff val="50000"/>
                  </a:schemeClr>
                </a:solidFill>
              </a:defRPr>
            </a:lvl1pPr>
          </a:lstStyle>
          <a:p>
            <a:r>
              <a:rPr lang="x-none" dirty="0"/>
              <a:t>Subtitle </a:t>
            </a:r>
            <a:endParaRPr lang="en-US" dirty="0"/>
          </a:p>
        </p:txBody>
      </p:sp>
      <p:sp>
        <p:nvSpPr>
          <p:cNvPr id="21" name="Title 1">
            <a:extLst>
              <a:ext uri="{FF2B5EF4-FFF2-40B4-BE49-F238E27FC236}">
                <a16:creationId xmlns:a16="http://schemas.microsoft.com/office/drawing/2014/main" id="{F456E6D4-FE95-45DC-9BF8-48FAE2E12590}"/>
              </a:ext>
            </a:extLst>
          </p:cNvPr>
          <p:cNvSpPr>
            <a:spLocks noGrp="1"/>
          </p:cNvSpPr>
          <p:nvPr>
            <p:ph type="ctrTitle" hasCustomPrompt="1"/>
          </p:nvPr>
        </p:nvSpPr>
        <p:spPr>
          <a:xfrm>
            <a:off x="570788" y="1885265"/>
            <a:ext cx="8362345" cy="530475"/>
          </a:xfrm>
          <a:prstGeom prst="rect">
            <a:avLst/>
          </a:prstGeom>
        </p:spPr>
        <p:txBody>
          <a:bodyPr/>
          <a:lstStyle>
            <a:lvl1pPr algn="ctr">
              <a:lnSpc>
                <a:spcPct val="70000"/>
              </a:lnSpc>
              <a:defRPr sz="3600" b="1">
                <a:solidFill>
                  <a:schemeClr val="tx1">
                    <a:lumMod val="50000"/>
                    <a:lumOff val="50000"/>
                  </a:schemeClr>
                </a:solidFill>
              </a:defRPr>
            </a:lvl1pPr>
          </a:lstStyle>
          <a:p>
            <a:r>
              <a:rPr lang="x-none" dirty="0"/>
              <a:t>End slide</a:t>
            </a:r>
            <a:endParaRPr lang="en-US" dirty="0"/>
          </a:p>
        </p:txBody>
      </p:sp>
      <p:pic>
        <p:nvPicPr>
          <p:cNvPr id="14" name="Picture 13">
            <a:extLst>
              <a:ext uri="{FF2B5EF4-FFF2-40B4-BE49-F238E27FC236}">
                <a16:creationId xmlns:a16="http://schemas.microsoft.com/office/drawing/2014/main" id="{34E2CFC1-CCE5-4CE4-B24F-660B18CA4D39}"/>
              </a:ext>
            </a:extLst>
          </p:cNvPr>
          <p:cNvPicPr/>
          <p:nvPr userDrawn="1"/>
        </p:nvPicPr>
        <p:blipFill rotWithShape="1">
          <a:blip r:embed="rId2">
            <a:extLst>
              <a:ext uri="{28A0092B-C50C-407E-A947-70E740481C1C}">
                <a14:useLocalDpi xmlns:a14="http://schemas.microsoft.com/office/drawing/2010/main" val="0"/>
              </a:ext>
            </a:extLst>
          </a:blip>
          <a:srcRect l="11110" t="22363" r="1633" b="22016"/>
          <a:stretch/>
        </p:blipFill>
        <p:spPr bwMode="auto">
          <a:xfrm>
            <a:off x="2270143" y="3655529"/>
            <a:ext cx="4430718" cy="603434"/>
          </a:xfrm>
          <a:prstGeom prst="rect">
            <a:avLst/>
          </a:prstGeom>
          <a:solidFill>
            <a:schemeClr val="bg1"/>
          </a:solidFill>
          <a:ln>
            <a:noFill/>
          </a:ln>
          <a:extLst>
            <a:ext uri="{53640926-AAD7-44D8-BBD7-CCE9431645EC}">
              <a14:shadowObscured xmlns:a14="http://schemas.microsoft.com/office/drawing/2010/main"/>
            </a:ext>
          </a:extLst>
        </p:spPr>
      </p:pic>
      <p:pic>
        <p:nvPicPr>
          <p:cNvPr id="15" name="Picture 14">
            <a:extLst>
              <a:ext uri="{FF2B5EF4-FFF2-40B4-BE49-F238E27FC236}">
                <a16:creationId xmlns:a16="http://schemas.microsoft.com/office/drawing/2014/main" id="{FF4FB694-8292-4A2C-BCDF-A679E41B087A}"/>
              </a:ext>
            </a:extLst>
          </p:cNvPr>
          <p:cNvPicPr/>
          <p:nvPr userDrawn="1"/>
        </p:nvPicPr>
        <p:blipFill>
          <a:blip r:embed="rId3"/>
          <a:stretch>
            <a:fillRect/>
          </a:stretch>
        </p:blipFill>
        <p:spPr>
          <a:xfrm>
            <a:off x="3328582" y="195338"/>
            <a:ext cx="2486835" cy="1394564"/>
          </a:xfrm>
          <a:prstGeom prst="rect">
            <a:avLst/>
          </a:prstGeom>
        </p:spPr>
      </p:pic>
      <p:sp>
        <p:nvSpPr>
          <p:cNvPr id="27" name="Freeform: Shape 26">
            <a:extLst>
              <a:ext uri="{FF2B5EF4-FFF2-40B4-BE49-F238E27FC236}">
                <a16:creationId xmlns:a16="http://schemas.microsoft.com/office/drawing/2014/main" id="{0C67AF3D-0D47-4B33-ABB0-97D098B744B2}"/>
              </a:ext>
            </a:extLst>
          </p:cNvPr>
          <p:cNvSpPr/>
          <p:nvPr userDrawn="1"/>
        </p:nvSpPr>
        <p:spPr>
          <a:xfrm>
            <a:off x="249350" y="195338"/>
            <a:ext cx="2003425" cy="2085975"/>
          </a:xfrm>
          <a:custGeom>
            <a:avLst/>
            <a:gdLst>
              <a:gd name="connsiteX0" fmla="*/ 0 w 2003425"/>
              <a:gd name="connsiteY0" fmla="*/ 2085975 h 2085975"/>
              <a:gd name="connsiteX1" fmla="*/ 0 w 2003425"/>
              <a:gd name="connsiteY1" fmla="*/ 0 h 2085975"/>
              <a:gd name="connsiteX2" fmla="*/ 2003425 w 2003425"/>
              <a:gd name="connsiteY2" fmla="*/ 0 h 2085975"/>
            </a:gdLst>
            <a:ahLst/>
            <a:cxnLst>
              <a:cxn ang="0">
                <a:pos x="connsiteX0" y="connsiteY0"/>
              </a:cxn>
              <a:cxn ang="0">
                <a:pos x="connsiteX1" y="connsiteY1"/>
              </a:cxn>
              <a:cxn ang="0">
                <a:pos x="connsiteX2" y="connsiteY2"/>
              </a:cxn>
            </a:cxnLst>
            <a:rect l="l" t="t" r="r" b="b"/>
            <a:pathLst>
              <a:path w="2003425" h="2085975">
                <a:moveTo>
                  <a:pt x="0" y="2085975"/>
                </a:moveTo>
                <a:lnTo>
                  <a:pt x="0" y="0"/>
                </a:lnTo>
                <a:lnTo>
                  <a:pt x="2003425" y="0"/>
                </a:lnTo>
              </a:path>
            </a:pathLst>
          </a:custGeom>
          <a:noFill/>
          <a:ln w="76200">
            <a:solidFill>
              <a:srgbClr val="FBBC3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8" name="Freeform: Shape 27">
            <a:extLst>
              <a:ext uri="{FF2B5EF4-FFF2-40B4-BE49-F238E27FC236}">
                <a16:creationId xmlns:a16="http://schemas.microsoft.com/office/drawing/2014/main" id="{6C2983D3-74BC-4839-AC01-2CF91B018A2A}"/>
              </a:ext>
            </a:extLst>
          </p:cNvPr>
          <p:cNvSpPr/>
          <p:nvPr userDrawn="1"/>
        </p:nvSpPr>
        <p:spPr>
          <a:xfrm flipH="1">
            <a:off x="6840011" y="195338"/>
            <a:ext cx="2003425" cy="2085975"/>
          </a:xfrm>
          <a:custGeom>
            <a:avLst/>
            <a:gdLst>
              <a:gd name="connsiteX0" fmla="*/ 0 w 2003425"/>
              <a:gd name="connsiteY0" fmla="*/ 2085975 h 2085975"/>
              <a:gd name="connsiteX1" fmla="*/ 0 w 2003425"/>
              <a:gd name="connsiteY1" fmla="*/ 0 h 2085975"/>
              <a:gd name="connsiteX2" fmla="*/ 2003425 w 2003425"/>
              <a:gd name="connsiteY2" fmla="*/ 0 h 2085975"/>
            </a:gdLst>
            <a:ahLst/>
            <a:cxnLst>
              <a:cxn ang="0">
                <a:pos x="connsiteX0" y="connsiteY0"/>
              </a:cxn>
              <a:cxn ang="0">
                <a:pos x="connsiteX1" y="connsiteY1"/>
              </a:cxn>
              <a:cxn ang="0">
                <a:pos x="connsiteX2" y="connsiteY2"/>
              </a:cxn>
            </a:cxnLst>
            <a:rect l="l" t="t" r="r" b="b"/>
            <a:pathLst>
              <a:path w="2003425" h="2085975">
                <a:moveTo>
                  <a:pt x="0" y="2085975"/>
                </a:moveTo>
                <a:lnTo>
                  <a:pt x="0" y="0"/>
                </a:lnTo>
                <a:lnTo>
                  <a:pt x="2003425" y="0"/>
                </a:lnTo>
              </a:path>
            </a:pathLst>
          </a:custGeom>
          <a:noFill/>
          <a:ln w="76200">
            <a:solidFill>
              <a:srgbClr val="FBBC3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F9F6E044-E075-4BCE-8884-4E9FD41924CF}"/>
              </a:ext>
            </a:extLst>
          </p:cNvPr>
          <p:cNvSpPr/>
          <p:nvPr userDrawn="1"/>
        </p:nvSpPr>
        <p:spPr>
          <a:xfrm>
            <a:off x="0" y="5060830"/>
            <a:ext cx="9144000" cy="82670"/>
          </a:xfrm>
          <a:prstGeom prst="rect">
            <a:avLst/>
          </a:prstGeom>
          <a:solidFill>
            <a:srgbClr val="FBBC3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9159600C-D33C-47EF-88D3-E95BBF28E273}"/>
              </a:ext>
            </a:extLst>
          </p:cNvPr>
          <p:cNvPicPr/>
          <p:nvPr userDrawn="1"/>
        </p:nvPicPr>
        <p:blipFill rotWithShape="1">
          <a:blip r:embed="rId4">
            <a:extLst>
              <a:ext uri="{28A0092B-C50C-407E-A947-70E740481C1C}">
                <a14:useLocalDpi xmlns:a14="http://schemas.microsoft.com/office/drawing/2010/main" val="0"/>
              </a:ext>
            </a:extLst>
          </a:blip>
          <a:srcRect l="21821" t="1234" r="21821" b="1493"/>
          <a:stretch/>
        </p:blipFill>
        <p:spPr bwMode="auto">
          <a:xfrm>
            <a:off x="3226084" y="4512504"/>
            <a:ext cx="525145" cy="503555"/>
          </a:xfrm>
          <a:prstGeom prst="rect">
            <a:avLst/>
          </a:prstGeom>
          <a:ln>
            <a:noFill/>
          </a:ln>
          <a:extLst>
            <a:ext uri="{53640926-AAD7-44D8-BBD7-CCE9431645EC}">
              <a14:shadowObscured xmlns:a14="http://schemas.microsoft.com/office/drawing/2010/main"/>
            </a:ext>
          </a:extLst>
        </p:spPr>
      </p:pic>
      <p:pic>
        <p:nvPicPr>
          <p:cNvPr id="16" name="Picture 15">
            <a:extLst>
              <a:ext uri="{FF2B5EF4-FFF2-40B4-BE49-F238E27FC236}">
                <a16:creationId xmlns:a16="http://schemas.microsoft.com/office/drawing/2014/main" id="{C561E9FA-C209-42BA-A6ED-79661ABC2E58}"/>
              </a:ext>
            </a:extLst>
          </p:cNvPr>
          <p:cNvPicPr/>
          <p:nvPr userDrawn="1"/>
        </p:nvPicPr>
        <p:blipFill rotWithShape="1">
          <a:blip r:embed="rId5">
            <a:extLst>
              <a:ext uri="{28A0092B-C50C-407E-A947-70E740481C1C}">
                <a14:useLocalDpi xmlns:a14="http://schemas.microsoft.com/office/drawing/2010/main" val="0"/>
              </a:ext>
            </a:extLst>
          </a:blip>
          <a:srcRect t="9676" b="10748"/>
          <a:stretch/>
        </p:blipFill>
        <p:spPr bwMode="auto">
          <a:xfrm>
            <a:off x="5655030" y="4512504"/>
            <a:ext cx="633095" cy="503555"/>
          </a:xfrm>
          <a:prstGeom prst="rect">
            <a:avLst/>
          </a:prstGeom>
          <a:noFill/>
          <a:ln>
            <a:noFill/>
          </a:ln>
          <a:extLst>
            <a:ext uri="{53640926-AAD7-44D8-BBD7-CCE9431645EC}">
              <a14:shadowObscured xmlns:a14="http://schemas.microsoft.com/office/drawing/2010/main"/>
            </a:ext>
          </a:extLst>
        </p:spPr>
      </p:pic>
      <p:pic>
        <p:nvPicPr>
          <p:cNvPr id="17" name="Picture 16">
            <a:extLst>
              <a:ext uri="{FF2B5EF4-FFF2-40B4-BE49-F238E27FC236}">
                <a16:creationId xmlns:a16="http://schemas.microsoft.com/office/drawing/2014/main" id="{3E86BE4A-4DE1-4FFD-88DC-113474A63AFA}"/>
              </a:ext>
            </a:extLst>
          </p:cNvPr>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249350" y="4642931"/>
            <a:ext cx="1072933" cy="373128"/>
          </a:xfrm>
          <a:prstGeom prst="rect">
            <a:avLst/>
          </a:prstGeom>
          <a:noFill/>
        </p:spPr>
      </p:pic>
      <p:sp>
        <p:nvSpPr>
          <p:cNvPr id="18" name="Rectangle 17">
            <a:extLst>
              <a:ext uri="{FF2B5EF4-FFF2-40B4-BE49-F238E27FC236}">
                <a16:creationId xmlns:a16="http://schemas.microsoft.com/office/drawing/2014/main" id="{AD9D6075-855B-45B1-A100-698B096A601C}"/>
              </a:ext>
            </a:extLst>
          </p:cNvPr>
          <p:cNvSpPr/>
          <p:nvPr userDrawn="1"/>
        </p:nvSpPr>
        <p:spPr>
          <a:xfrm>
            <a:off x="0" y="5060830"/>
            <a:ext cx="9144000" cy="82670"/>
          </a:xfrm>
          <a:prstGeom prst="rect">
            <a:avLst/>
          </a:prstGeom>
          <a:solidFill>
            <a:srgbClr val="FBBC3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9" name="Picture 2">
            <a:extLst>
              <a:ext uri="{FF2B5EF4-FFF2-40B4-BE49-F238E27FC236}">
                <a16:creationId xmlns:a16="http://schemas.microsoft.com/office/drawing/2014/main" id="{C1EC8865-75A7-4C61-A179-DCE483F094BE}"/>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t="26347"/>
          <a:stretch>
            <a:fillRect/>
          </a:stretch>
        </p:blipFill>
        <p:spPr bwMode="auto">
          <a:xfrm>
            <a:off x="7551625" y="4444559"/>
            <a:ext cx="1343025" cy="571500"/>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3">
            <a:extLst>
              <a:ext uri="{FF2B5EF4-FFF2-40B4-BE49-F238E27FC236}">
                <a16:creationId xmlns:a16="http://schemas.microsoft.com/office/drawing/2014/main" id="{A8C8E729-F8C3-4BC7-A960-D99FB04A0E48}"/>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l="369" t="-2373" r="-369" b="74800"/>
          <a:stretch>
            <a:fillRect/>
          </a:stretch>
        </p:blipFill>
        <p:spPr bwMode="auto">
          <a:xfrm>
            <a:off x="7601043" y="4262431"/>
            <a:ext cx="1343025" cy="2143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2076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ormal slide">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D038A648-61C8-42B8-B73B-FBAFB99293C9}"/>
              </a:ext>
            </a:extLst>
          </p:cNvPr>
          <p:cNvPicPr/>
          <p:nvPr userDrawn="1"/>
        </p:nvPicPr>
        <p:blipFill>
          <a:blip r:embed="rId2">
            <a:alphaModFix amt="9000"/>
          </a:blip>
          <a:stretch>
            <a:fillRect/>
          </a:stretch>
        </p:blipFill>
        <p:spPr>
          <a:xfrm>
            <a:off x="20692" y="72115"/>
            <a:ext cx="9081975" cy="5092978"/>
          </a:xfrm>
          <a:prstGeom prst="rect">
            <a:avLst/>
          </a:prstGeom>
        </p:spPr>
      </p:pic>
      <p:sp>
        <p:nvSpPr>
          <p:cNvPr id="14" name="Rectangle 13"/>
          <p:cNvSpPr/>
          <p:nvPr userDrawn="1"/>
        </p:nvSpPr>
        <p:spPr>
          <a:xfrm>
            <a:off x="0" y="5060830"/>
            <a:ext cx="9144000" cy="82670"/>
          </a:xfrm>
          <a:prstGeom prst="rect">
            <a:avLst/>
          </a:prstGeom>
          <a:solidFill>
            <a:srgbClr val="FBBC3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Slide Number Placeholder 5"/>
          <p:cNvSpPr txBox="1">
            <a:spLocks/>
          </p:cNvSpPr>
          <p:nvPr userDrawn="1"/>
        </p:nvSpPr>
        <p:spPr>
          <a:xfrm>
            <a:off x="8626415" y="4767263"/>
            <a:ext cx="517583" cy="173756"/>
          </a:xfrm>
          <a:prstGeom prst="rect">
            <a:avLst/>
          </a:prstGeom>
          <a:solidFill>
            <a:srgbClr val="007FC2"/>
          </a:solidFill>
        </p:spPr>
        <p:txBody>
          <a:bodyPr vert="horz" lIns="91440" tIns="45720" rIns="91440" bIns="45720" rtlCol="0" anchor="ctr"/>
          <a:lstStyle>
            <a:defPPr>
              <a:defRPr lang="en-US"/>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D93FD07-C554-8E4E-B8BF-CF508C85800F}" type="slidenum">
              <a:rPr lang="en-US" smtClean="0"/>
              <a:pPr/>
              <a:t>‹#›</a:t>
            </a:fld>
            <a:endParaRPr lang="en-US" dirty="0"/>
          </a:p>
        </p:txBody>
      </p:sp>
      <p:sp>
        <p:nvSpPr>
          <p:cNvPr id="12" name="Text Placeholder 2">
            <a:extLst>
              <a:ext uri="{FF2B5EF4-FFF2-40B4-BE49-F238E27FC236}">
                <a16:creationId xmlns:a16="http://schemas.microsoft.com/office/drawing/2014/main" id="{72319976-E75E-431F-A9ED-8837D7109993}"/>
              </a:ext>
            </a:extLst>
          </p:cNvPr>
          <p:cNvSpPr>
            <a:spLocks noGrp="1"/>
          </p:cNvSpPr>
          <p:nvPr>
            <p:ph type="body" sz="quarter" idx="16" hasCustomPrompt="1"/>
          </p:nvPr>
        </p:nvSpPr>
        <p:spPr>
          <a:xfrm>
            <a:off x="143777" y="149179"/>
            <a:ext cx="8821430" cy="656391"/>
          </a:xfrm>
          <a:prstGeom prst="rect">
            <a:avLst/>
          </a:prstGeom>
        </p:spPr>
        <p:txBody>
          <a:bodyPr/>
          <a:lstStyle>
            <a:lvl1pPr marL="0" indent="0">
              <a:lnSpc>
                <a:spcPct val="90000"/>
              </a:lnSpc>
              <a:buNone/>
              <a:defRPr sz="3600" b="1" baseline="0">
                <a:solidFill>
                  <a:srgbClr val="007FC2"/>
                </a:solidFill>
                <a:latin typeface="+mj-lt"/>
              </a:defRPr>
            </a:lvl1pPr>
          </a:lstStyle>
          <a:p>
            <a:pPr lvl="0"/>
            <a:r>
              <a:rPr lang="en-US" dirty="0"/>
              <a:t>Title of normal slide</a:t>
            </a:r>
          </a:p>
        </p:txBody>
      </p:sp>
      <p:sp>
        <p:nvSpPr>
          <p:cNvPr id="15" name="Text Placeholder 6">
            <a:extLst>
              <a:ext uri="{FF2B5EF4-FFF2-40B4-BE49-F238E27FC236}">
                <a16:creationId xmlns:a16="http://schemas.microsoft.com/office/drawing/2014/main" id="{4210A68A-2D3D-4333-94FE-9E60266A8944}"/>
              </a:ext>
            </a:extLst>
          </p:cNvPr>
          <p:cNvSpPr>
            <a:spLocks noGrp="1"/>
          </p:cNvSpPr>
          <p:nvPr>
            <p:ph type="body" sz="quarter" idx="17" hasCustomPrompt="1"/>
          </p:nvPr>
        </p:nvSpPr>
        <p:spPr>
          <a:xfrm>
            <a:off x="220449" y="1026142"/>
            <a:ext cx="8744757" cy="3472706"/>
          </a:xfrm>
          <a:prstGeom prst="rect">
            <a:avLst/>
          </a:prstGeom>
        </p:spPr>
        <p:txBody>
          <a:bodyPr lIns="0" tIns="0" rIns="0" bIns="0"/>
          <a:lstStyle>
            <a:lvl1pPr marL="562356" indent="-342900">
              <a:buClr>
                <a:srgbClr val="FBBC39"/>
              </a:buClr>
              <a:buFont typeface="Wingdings" panose="05000000000000000000" pitchFamily="2" charset="2"/>
              <a:buChar char=""/>
              <a:defRPr sz="2400" b="1">
                <a:solidFill>
                  <a:schemeClr val="tx1">
                    <a:lumMod val="65000"/>
                    <a:lumOff val="35000"/>
                  </a:schemeClr>
                </a:solidFill>
              </a:defRPr>
            </a:lvl1pPr>
            <a:lvl2pPr marL="914400" indent="-457200">
              <a:buClr>
                <a:srgbClr val="FBBC39"/>
              </a:buClr>
              <a:buSzPct val="100000"/>
              <a:buFont typeface="Wingdings" panose="05000000000000000000" pitchFamily="2" charset="2"/>
              <a:buChar char=""/>
              <a:defRPr sz="2000" baseline="0"/>
            </a:lvl2pPr>
            <a:lvl3pPr marL="1143000" indent="-228600">
              <a:buClr>
                <a:srgbClr val="FBBC39"/>
              </a:buClr>
              <a:buFont typeface="Wingdings" panose="05000000000000000000" pitchFamily="2" charset="2"/>
              <a:buChar char=""/>
              <a:defRPr sz="1800" baseline="0"/>
            </a:lvl3pPr>
            <a:lvl4pPr marL="1714500" indent="-342900">
              <a:buClr>
                <a:srgbClr val="FBBC39"/>
              </a:buClr>
              <a:buFont typeface="Wingdings" panose="05000000000000000000" pitchFamily="2" charset="2"/>
              <a:buChar char=""/>
              <a:defRPr sz="1600" baseline="0"/>
            </a:lvl4pPr>
            <a:lvl5pPr marL="2057400" indent="-228600">
              <a:buClr>
                <a:srgbClr val="FBBC39"/>
              </a:buClr>
              <a:buFont typeface="Wingdings" panose="05000000000000000000" pitchFamily="2" charset="2"/>
              <a:buChar char=""/>
              <a:defRPr sz="1600"/>
            </a:lvl5pPr>
          </a:lstStyle>
          <a:p>
            <a:pPr lvl="0"/>
            <a:r>
              <a:rPr lang="en-US" dirty="0"/>
              <a:t>Item 1</a:t>
            </a:r>
          </a:p>
          <a:p>
            <a:pPr lvl="1"/>
            <a:r>
              <a:rPr lang="en-US" dirty="0"/>
              <a:t>Item 2</a:t>
            </a:r>
          </a:p>
          <a:p>
            <a:pPr lvl="2"/>
            <a:r>
              <a:rPr lang="en-US" dirty="0"/>
              <a:t>Item 3</a:t>
            </a:r>
          </a:p>
          <a:p>
            <a:pPr lvl="3"/>
            <a:r>
              <a:rPr lang="en-US" dirty="0"/>
              <a:t>Item 4</a:t>
            </a:r>
          </a:p>
          <a:p>
            <a:pPr lvl="4"/>
            <a:r>
              <a:rPr lang="en-US" dirty="0"/>
              <a:t>Item 5</a:t>
            </a:r>
          </a:p>
          <a:p>
            <a:pPr lvl="1"/>
            <a:endParaRPr lang="en-US" dirty="0"/>
          </a:p>
          <a:p>
            <a:pPr lvl="0"/>
            <a:endParaRPr lang="en-US" dirty="0"/>
          </a:p>
          <a:p>
            <a:pPr lvl="2"/>
            <a:endParaRPr lang="en-US" dirty="0"/>
          </a:p>
        </p:txBody>
      </p:sp>
      <p:pic>
        <p:nvPicPr>
          <p:cNvPr id="7" name="Picture 6"/>
          <p:cNvPicPr>
            <a:picLocks noChangeAspect="1"/>
          </p:cNvPicPr>
          <p:nvPr userDrawn="1"/>
        </p:nvPicPr>
        <p:blipFill>
          <a:blip r:embed="rId3"/>
          <a:stretch>
            <a:fillRect/>
          </a:stretch>
        </p:blipFill>
        <p:spPr>
          <a:xfrm>
            <a:off x="2780047" y="4498405"/>
            <a:ext cx="3116151" cy="666688"/>
          </a:xfrm>
          <a:prstGeom prst="rect">
            <a:avLst/>
          </a:prstGeom>
        </p:spPr>
      </p:pic>
      <p:pic>
        <p:nvPicPr>
          <p:cNvPr id="11" name="Picture 10">
            <a:extLst>
              <a:ext uri="{FF2B5EF4-FFF2-40B4-BE49-F238E27FC236}">
                <a16:creationId xmlns:a16="http://schemas.microsoft.com/office/drawing/2014/main" id="{65A960A7-A39D-4355-BCEF-0FB4437EED4F}"/>
              </a:ext>
            </a:extLst>
          </p:cNvPr>
          <p:cNvPicPr/>
          <p:nvPr userDrawn="1"/>
        </p:nvPicPr>
        <p:blipFill>
          <a:blip r:embed="rId2"/>
          <a:stretch>
            <a:fillRect/>
          </a:stretch>
        </p:blipFill>
        <p:spPr>
          <a:xfrm>
            <a:off x="220449" y="4532163"/>
            <a:ext cx="942737" cy="528667"/>
          </a:xfrm>
          <a:prstGeom prst="rect">
            <a:avLst/>
          </a:prstGeom>
        </p:spPr>
      </p:pic>
      <p:sp>
        <p:nvSpPr>
          <p:cNvPr id="18" name="Rectangle 17">
            <a:extLst>
              <a:ext uri="{FF2B5EF4-FFF2-40B4-BE49-F238E27FC236}">
                <a16:creationId xmlns:a16="http://schemas.microsoft.com/office/drawing/2014/main" id="{AA18D974-268F-44D9-9092-FDA24D872DCD}"/>
              </a:ext>
            </a:extLst>
          </p:cNvPr>
          <p:cNvSpPr/>
          <p:nvPr userDrawn="1"/>
        </p:nvSpPr>
        <p:spPr>
          <a:xfrm>
            <a:off x="0" y="823661"/>
            <a:ext cx="4035028" cy="82670"/>
          </a:xfrm>
          <a:prstGeom prst="rect">
            <a:avLst/>
          </a:prstGeom>
          <a:solidFill>
            <a:srgbClr val="FBBC3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7932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slide - full width">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5B5740D7-E76A-47E1-8A5E-96DCFB4EE5CC}"/>
              </a:ext>
            </a:extLst>
          </p:cNvPr>
          <p:cNvPicPr/>
          <p:nvPr userDrawn="1"/>
        </p:nvPicPr>
        <p:blipFill>
          <a:blip r:embed="rId2">
            <a:alphaModFix amt="9000"/>
          </a:blip>
          <a:stretch>
            <a:fillRect/>
          </a:stretch>
        </p:blipFill>
        <p:spPr>
          <a:xfrm>
            <a:off x="20692" y="72115"/>
            <a:ext cx="9081975" cy="5092978"/>
          </a:xfrm>
          <a:prstGeom prst="rect">
            <a:avLst/>
          </a:prstGeom>
        </p:spPr>
      </p:pic>
      <p:sp>
        <p:nvSpPr>
          <p:cNvPr id="8" name="Rectangle 7"/>
          <p:cNvSpPr/>
          <p:nvPr userDrawn="1"/>
        </p:nvSpPr>
        <p:spPr>
          <a:xfrm>
            <a:off x="0" y="5060830"/>
            <a:ext cx="9144000" cy="82670"/>
          </a:xfrm>
          <a:prstGeom prst="rect">
            <a:avLst/>
          </a:prstGeom>
          <a:solidFill>
            <a:srgbClr val="FBBC3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a:extLst>
              <a:ext uri="{FF2B5EF4-FFF2-40B4-BE49-F238E27FC236}">
                <a16:creationId xmlns:a16="http://schemas.microsoft.com/office/drawing/2014/main" id="{B48A897C-3B40-4E56-8160-52D7248EE1A2}"/>
              </a:ext>
            </a:extLst>
          </p:cNvPr>
          <p:cNvSpPr>
            <a:spLocks noGrp="1"/>
          </p:cNvSpPr>
          <p:nvPr>
            <p:ph type="pic" sz="quarter" idx="10"/>
          </p:nvPr>
        </p:nvSpPr>
        <p:spPr>
          <a:xfrm>
            <a:off x="0" y="0"/>
            <a:ext cx="9144000" cy="4532163"/>
          </a:xfrm>
          <a:prstGeom prst="rect">
            <a:avLst/>
          </a:prstGeom>
        </p:spPr>
        <p:txBody>
          <a:bodyPr/>
          <a:lstStyle>
            <a:lvl1pPr>
              <a:defRPr>
                <a:solidFill>
                  <a:schemeClr val="tx1">
                    <a:lumMod val="65000"/>
                    <a:lumOff val="35000"/>
                  </a:schemeClr>
                </a:solidFill>
              </a:defRPr>
            </a:lvl1pPr>
          </a:lstStyle>
          <a:p>
            <a:r>
              <a:rPr lang="en-US"/>
              <a:t>Click icon to add picture</a:t>
            </a:r>
            <a:endParaRPr lang="en-US" dirty="0"/>
          </a:p>
        </p:txBody>
      </p:sp>
      <p:pic>
        <p:nvPicPr>
          <p:cNvPr id="12" name="Picture 11"/>
          <p:cNvPicPr>
            <a:picLocks noChangeAspect="1"/>
          </p:cNvPicPr>
          <p:nvPr userDrawn="1"/>
        </p:nvPicPr>
        <p:blipFill>
          <a:blip r:embed="rId3"/>
          <a:stretch>
            <a:fillRect/>
          </a:stretch>
        </p:blipFill>
        <p:spPr>
          <a:xfrm>
            <a:off x="2780047" y="4498405"/>
            <a:ext cx="3116151" cy="666688"/>
          </a:xfrm>
          <a:prstGeom prst="rect">
            <a:avLst/>
          </a:prstGeom>
        </p:spPr>
      </p:pic>
      <p:pic>
        <p:nvPicPr>
          <p:cNvPr id="9" name="Picture 8">
            <a:extLst>
              <a:ext uri="{FF2B5EF4-FFF2-40B4-BE49-F238E27FC236}">
                <a16:creationId xmlns:a16="http://schemas.microsoft.com/office/drawing/2014/main" id="{75E7207A-0FC1-4285-9ADB-5440E7079640}"/>
              </a:ext>
            </a:extLst>
          </p:cNvPr>
          <p:cNvPicPr/>
          <p:nvPr userDrawn="1"/>
        </p:nvPicPr>
        <p:blipFill>
          <a:blip r:embed="rId2"/>
          <a:stretch>
            <a:fillRect/>
          </a:stretch>
        </p:blipFill>
        <p:spPr>
          <a:xfrm>
            <a:off x="220449" y="4532163"/>
            <a:ext cx="942737" cy="528667"/>
          </a:xfrm>
          <a:prstGeom prst="rect">
            <a:avLst/>
          </a:prstGeom>
        </p:spPr>
      </p:pic>
    </p:spTree>
    <p:extLst>
      <p:ext uri="{BB962C8B-B14F-4D97-AF65-F5344CB8AC3E}">
        <p14:creationId xmlns:p14="http://schemas.microsoft.com/office/powerpoint/2010/main" val="91572982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05750617"/>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3" r:id="rId5"/>
    <p:sldLayoutId id="2147483654" r:id="rId6"/>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570787" y="2434244"/>
            <a:ext cx="8127511" cy="474745"/>
          </a:xfrm>
        </p:spPr>
        <p:txBody>
          <a:bodyPr/>
          <a:lstStyle/>
          <a:p>
            <a:r>
              <a:rPr lang="en-GB" dirty="0"/>
              <a:t>Presenter: Ms Poppy Khoza, Director of Civil Aviation</a:t>
            </a:r>
          </a:p>
          <a:p>
            <a:r>
              <a:rPr lang="en-GB" dirty="0"/>
              <a:t>South African Civil Aviation Authority </a:t>
            </a:r>
          </a:p>
        </p:txBody>
      </p:sp>
      <p:sp>
        <p:nvSpPr>
          <p:cNvPr id="3" name="Title 2"/>
          <p:cNvSpPr>
            <a:spLocks noGrp="1"/>
          </p:cNvSpPr>
          <p:nvPr>
            <p:ph type="ctrTitle"/>
          </p:nvPr>
        </p:nvSpPr>
        <p:spPr/>
        <p:txBody>
          <a:bodyPr/>
          <a:lstStyle/>
          <a:p>
            <a:r>
              <a:rPr lang="en-GB" dirty="0"/>
              <a:t>SASO, the way forward for SADC</a:t>
            </a:r>
          </a:p>
        </p:txBody>
      </p:sp>
    </p:spTree>
    <p:extLst>
      <p:ext uri="{BB962C8B-B14F-4D97-AF65-F5344CB8AC3E}">
        <p14:creationId xmlns:p14="http://schemas.microsoft.com/office/powerpoint/2010/main" val="2272244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6"/>
          </p:nvPr>
        </p:nvSpPr>
        <p:spPr/>
        <p:txBody>
          <a:bodyPr/>
          <a:lstStyle/>
          <a:p>
            <a:r>
              <a:rPr lang="en-GB" dirty="0"/>
              <a:t>Skill sharing amongst regional bodies</a:t>
            </a:r>
          </a:p>
        </p:txBody>
      </p:sp>
      <p:sp>
        <p:nvSpPr>
          <p:cNvPr id="3" name="Text Placeholder 2"/>
          <p:cNvSpPr>
            <a:spLocks noGrp="1"/>
          </p:cNvSpPr>
          <p:nvPr>
            <p:ph type="body" sz="quarter" idx="17"/>
          </p:nvPr>
        </p:nvSpPr>
        <p:spPr>
          <a:xfrm>
            <a:off x="220450" y="1235148"/>
            <a:ext cx="8744757" cy="3472706"/>
          </a:xfrm>
        </p:spPr>
        <p:txBody>
          <a:bodyPr/>
          <a:lstStyle/>
          <a:p>
            <a:r>
              <a:rPr lang="en-ZA" sz="1700" b="0" dirty="0">
                <a:effectLst/>
                <a:latin typeface="Verdana" panose="020B0604030504040204" pitchFamily="34" charset="0"/>
                <a:ea typeface="Verdana" panose="020B0604030504040204" pitchFamily="34" charset="0"/>
                <a:cs typeface="Times New Roman" panose="02020603050405020304" pitchFamily="18" charset="0"/>
              </a:rPr>
              <a:t>The air transport industry has major benefits to the economy and social progress of a country and these benefits also extend to related industries. </a:t>
            </a:r>
          </a:p>
          <a:p>
            <a:endParaRPr lang="en-ZA" sz="1700" b="0" dirty="0">
              <a:effectLst/>
              <a:latin typeface="Verdana" panose="020B0604030504040204" pitchFamily="34" charset="0"/>
              <a:ea typeface="Verdana" panose="020B0604030504040204" pitchFamily="34" charset="0"/>
              <a:cs typeface="Times New Roman" panose="02020603050405020304" pitchFamily="18" charset="0"/>
            </a:endParaRPr>
          </a:p>
          <a:p>
            <a:r>
              <a:rPr lang="en-ZA" sz="1700" b="0" dirty="0">
                <a:effectLst/>
                <a:latin typeface="Verdana" panose="020B0604030504040204" pitchFamily="34" charset="0"/>
                <a:ea typeface="Verdana" panose="020B0604030504040204" pitchFamily="34" charset="0"/>
                <a:cs typeface="Times New Roman" panose="02020603050405020304" pitchFamily="18" charset="0"/>
              </a:rPr>
              <a:t>Regional bodies must take the lead to emphasise the importance of stimulating aviation activity in every country.</a:t>
            </a:r>
          </a:p>
          <a:p>
            <a:endParaRPr lang="en-ZA" sz="1700" b="0" dirty="0">
              <a:effectLst/>
              <a:latin typeface="Verdana" panose="020B0604030504040204" pitchFamily="34" charset="0"/>
              <a:ea typeface="Verdana" panose="020B0604030504040204" pitchFamily="34" charset="0"/>
            </a:endParaRPr>
          </a:p>
          <a:p>
            <a:r>
              <a:rPr lang="en-ZA" sz="1700" b="0" dirty="0">
                <a:effectLst/>
                <a:latin typeface="Verdana" panose="020B0604030504040204" pitchFamily="34" charset="0"/>
                <a:ea typeface="Verdana" panose="020B0604030504040204" pitchFamily="34" charset="0"/>
                <a:cs typeface="Times New Roman" panose="02020603050405020304" pitchFamily="18" charset="0"/>
              </a:rPr>
              <a:t>There should be a sharing of skills, opening up of opportunities for personnel to assist in plugging the gaps in the regulatory system, the exchange of information, and elimination of silos. </a:t>
            </a:r>
          </a:p>
          <a:p>
            <a:pPr marL="219456" indent="0">
              <a:buNone/>
            </a:pPr>
            <a:endParaRPr lang="en-ZA" sz="1600" b="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5141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6"/>
          </p:nvPr>
        </p:nvSpPr>
        <p:spPr/>
        <p:txBody>
          <a:bodyPr/>
          <a:lstStyle/>
          <a:p>
            <a:r>
              <a:rPr lang="en-GB" dirty="0"/>
              <a:t>Skill sharing amongst regional bodies</a:t>
            </a:r>
          </a:p>
        </p:txBody>
      </p:sp>
      <p:sp>
        <p:nvSpPr>
          <p:cNvPr id="3" name="Text Placeholder 2"/>
          <p:cNvSpPr>
            <a:spLocks noGrp="1"/>
          </p:cNvSpPr>
          <p:nvPr>
            <p:ph type="body" sz="quarter" idx="17"/>
          </p:nvPr>
        </p:nvSpPr>
        <p:spPr/>
        <p:txBody>
          <a:bodyPr/>
          <a:lstStyle/>
          <a:p>
            <a:r>
              <a:rPr lang="en-GB" sz="1600" b="0" dirty="0">
                <a:effectLst/>
                <a:latin typeface="Verdana" panose="020B0604030504040204" pitchFamily="34" charset="0"/>
                <a:ea typeface="Times New Roman" panose="02020603050405020304" pitchFamily="18" charset="0"/>
                <a:cs typeface="Times New Roman" panose="02020603050405020304" pitchFamily="18" charset="0"/>
              </a:rPr>
              <a:t>It is our belief that Africa and the SADC region has capacity. The challenge is that we lack a single repository which coordinates efforts from States, that encourages learning from each other, the sharing of information and best practices instead of heavily relying on countries from other continents. </a:t>
            </a:r>
          </a:p>
          <a:p>
            <a:endParaRPr lang="en-ZA" sz="1600" dirty="0">
              <a:effectLst/>
              <a:latin typeface="Verdana" panose="020B0604030504040204" pitchFamily="34" charset="0"/>
              <a:ea typeface="Times New Roman" panose="02020603050405020304" pitchFamily="18" charset="0"/>
              <a:cs typeface="Times New Roman" panose="02020603050405020304" pitchFamily="18" charset="0"/>
            </a:endParaRPr>
          </a:p>
          <a:p>
            <a:r>
              <a:rPr lang="en-ZA" sz="1600" b="0" dirty="0">
                <a:effectLst/>
                <a:latin typeface="Verdana" panose="020B0604030504040204" pitchFamily="34" charset="0"/>
                <a:ea typeface="Times New Roman" panose="02020603050405020304" pitchFamily="18" charset="0"/>
                <a:cs typeface="Times New Roman" panose="02020603050405020304" pitchFamily="18" charset="0"/>
              </a:rPr>
              <a:t>SASO should be that glue which holds it together for our region so we can leverage from the strengths of each other. We have a pool of expertise that we can draw from when required, but we need a single platform that consolidates all these skills to the benefit of our region.</a:t>
            </a:r>
          </a:p>
          <a:p>
            <a:pPr marL="219456" indent="0">
              <a:buNone/>
            </a:pPr>
            <a:endParaRPr lang="en-ZA" sz="1600" b="0" dirty="0">
              <a:effectLst/>
              <a:latin typeface="Verdana" panose="020B0604030504040204" pitchFamily="34" charset="0"/>
              <a:ea typeface="Times New Roman" panose="02020603050405020304" pitchFamily="18" charset="0"/>
              <a:cs typeface="Times New Roman" panose="02020603050405020304" pitchFamily="18" charset="0"/>
            </a:endParaRPr>
          </a:p>
          <a:p>
            <a:r>
              <a:rPr lang="en-ZA" sz="1600" b="0" dirty="0">
                <a:effectLst/>
                <a:latin typeface="Verdana" panose="020B0604030504040204" pitchFamily="34" charset="0"/>
                <a:ea typeface="Times New Roman" panose="02020603050405020304" pitchFamily="18" charset="0"/>
                <a:cs typeface="Times New Roman" panose="02020603050405020304" pitchFamily="18" charset="0"/>
              </a:rPr>
              <a:t>By being forward - looking and gauging what skills we have, what skills will be required especially as we transition to the digital world, such proactive initiatives will prepare us for the future as a region.</a:t>
            </a:r>
          </a:p>
          <a:p>
            <a:endParaRPr lang="en-ZA" sz="1600" b="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7464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6"/>
          </p:nvPr>
        </p:nvSpPr>
        <p:spPr/>
        <p:txBody>
          <a:bodyPr/>
          <a:lstStyle/>
          <a:p>
            <a:r>
              <a:rPr lang="en-GB" dirty="0"/>
              <a:t>Skill sharing amongst regional bodies</a:t>
            </a:r>
          </a:p>
        </p:txBody>
      </p:sp>
      <p:sp>
        <p:nvSpPr>
          <p:cNvPr id="3" name="Text Placeholder 2"/>
          <p:cNvSpPr>
            <a:spLocks noGrp="1"/>
          </p:cNvSpPr>
          <p:nvPr>
            <p:ph type="body" sz="quarter" idx="17"/>
          </p:nvPr>
        </p:nvSpPr>
        <p:spPr>
          <a:xfrm>
            <a:off x="182113" y="888982"/>
            <a:ext cx="8744757" cy="3472706"/>
          </a:xfrm>
        </p:spPr>
        <p:txBody>
          <a:bodyPr/>
          <a:lstStyle/>
          <a:p>
            <a:endParaRPr lang="en-ZA" sz="1600" b="0" dirty="0">
              <a:effectLst/>
              <a:latin typeface="Verdana" panose="020B0604030504040204" pitchFamily="34" charset="0"/>
              <a:ea typeface="Times New Roman" panose="02020603050405020304" pitchFamily="18" charset="0"/>
            </a:endParaRPr>
          </a:p>
          <a:p>
            <a:r>
              <a:rPr lang="en-ZA" sz="1700" b="0" dirty="0">
                <a:effectLst/>
                <a:latin typeface="Verdana" panose="020B0604030504040204" pitchFamily="34" charset="0"/>
                <a:ea typeface="Times New Roman" panose="02020603050405020304" pitchFamily="18" charset="0"/>
              </a:rPr>
              <a:t>We need to build a pipeline of skilled professionals, and enough of them, so that when some exit, there are others to take their place. </a:t>
            </a:r>
            <a:endParaRPr lang="en-ZA" sz="1700" b="0" dirty="0">
              <a:latin typeface="Verdana" panose="020B0604030504040204" pitchFamily="34" charset="0"/>
              <a:ea typeface="Times New Roman" panose="02020603050405020304" pitchFamily="18" charset="0"/>
            </a:endParaRPr>
          </a:p>
          <a:p>
            <a:endParaRPr lang="en-ZA" sz="1700" b="0" dirty="0">
              <a:effectLst/>
              <a:latin typeface="Verdana" panose="020B0604030504040204" pitchFamily="34" charset="0"/>
              <a:ea typeface="Times New Roman" panose="02020603050405020304" pitchFamily="18" charset="0"/>
              <a:cs typeface="Times New Roman" panose="02020603050405020304" pitchFamily="18" charset="0"/>
            </a:endParaRPr>
          </a:p>
          <a:p>
            <a:r>
              <a:rPr lang="en-ZA" sz="1700" b="0" dirty="0">
                <a:effectLst/>
                <a:latin typeface="Verdana" panose="020B0604030504040204" pitchFamily="34" charset="0"/>
                <a:ea typeface="Times New Roman" panose="02020603050405020304" pitchFamily="18" charset="0"/>
                <a:cs typeface="Times New Roman" panose="02020603050405020304" pitchFamily="18" charset="0"/>
              </a:rPr>
              <a:t>In recent years, South Africa has taken a lead in these interactions and continue to provide technical assistance to several countries who have indicated the need.</a:t>
            </a:r>
          </a:p>
          <a:p>
            <a:endParaRPr lang="en-ZA" sz="1600" b="0" dirty="0">
              <a:effectLst/>
              <a:latin typeface="Verdana" panose="020B0604030504040204" pitchFamily="34" charset="0"/>
              <a:ea typeface="Times New Roman" panose="02020603050405020304" pitchFamily="18" charset="0"/>
              <a:cs typeface="Times New Roman" panose="02020603050405020304" pitchFamily="18" charset="0"/>
            </a:endParaRPr>
          </a:p>
          <a:p>
            <a:pPr marL="219456" indent="0">
              <a:buNone/>
            </a:pPr>
            <a:endParaRPr lang="en-ZA" sz="1600" b="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20045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6"/>
          </p:nvPr>
        </p:nvSpPr>
        <p:spPr/>
        <p:txBody>
          <a:bodyPr/>
          <a:lstStyle/>
          <a:p>
            <a:r>
              <a:rPr lang="en-GB" dirty="0"/>
              <a:t>Skill sharing amongst regional bodies</a:t>
            </a:r>
          </a:p>
        </p:txBody>
      </p:sp>
      <p:sp>
        <p:nvSpPr>
          <p:cNvPr id="3" name="Text Placeholder 2"/>
          <p:cNvSpPr>
            <a:spLocks noGrp="1"/>
          </p:cNvSpPr>
          <p:nvPr>
            <p:ph type="body" sz="quarter" idx="17"/>
          </p:nvPr>
        </p:nvSpPr>
        <p:spPr>
          <a:xfrm>
            <a:off x="182113" y="888982"/>
            <a:ext cx="8744757" cy="3472706"/>
          </a:xfrm>
        </p:spPr>
        <p:txBody>
          <a:bodyPr/>
          <a:lstStyle/>
          <a:p>
            <a:pPr marL="219456" indent="0">
              <a:buNone/>
            </a:pPr>
            <a:endParaRPr lang="en-ZA" sz="1600" b="0" dirty="0">
              <a:effectLst/>
              <a:latin typeface="Verdana" panose="020B0604030504040204" pitchFamily="34" charset="0"/>
              <a:ea typeface="Times New Roman" panose="02020603050405020304" pitchFamily="18" charset="0"/>
              <a:cs typeface="Times New Roman" panose="02020603050405020304" pitchFamily="18" charset="0"/>
            </a:endParaRPr>
          </a:p>
          <a:p>
            <a:r>
              <a:rPr lang="en-ZA" sz="1700" b="0" dirty="0">
                <a:effectLst/>
                <a:latin typeface="Verdana" panose="020B0604030504040204" pitchFamily="34" charset="0"/>
                <a:ea typeface="Verdana" panose="020B0604030504040204" pitchFamily="34" charset="0"/>
                <a:cs typeface="Times New Roman" panose="02020603050405020304" pitchFamily="18" charset="0"/>
              </a:rPr>
              <a:t>These engagements were among others related to flight operations, aviation infrastructure, licensing, examinations, training, inspections, and the  development of the aviation medicine capacity. </a:t>
            </a:r>
          </a:p>
          <a:p>
            <a:endParaRPr lang="en-ZA" sz="1700" b="0" dirty="0">
              <a:effectLst/>
              <a:latin typeface="Verdana" panose="020B0604030504040204" pitchFamily="34" charset="0"/>
              <a:ea typeface="Verdana" panose="020B0604030504040204" pitchFamily="34" charset="0"/>
              <a:cs typeface="Times New Roman" panose="02020603050405020304" pitchFamily="18" charset="0"/>
            </a:endParaRPr>
          </a:p>
          <a:p>
            <a:r>
              <a:rPr lang="en-ZA" sz="1700" b="0" dirty="0">
                <a:effectLst/>
                <a:latin typeface="Verdana" panose="020B0604030504040204" pitchFamily="34" charset="0"/>
                <a:ea typeface="Verdana" panose="020B0604030504040204" pitchFamily="34" charset="0"/>
              </a:rPr>
              <a:t>We need more of these initiatives undertaken by States with capacity, and it is our firm belief that the channelling of all cooperation programmes and assistance missions ought to be centralised at SASO so that States can fully and transparently account for their contributions and initiatives. </a:t>
            </a:r>
          </a:p>
          <a:p>
            <a:endParaRPr lang="en-ZA" sz="1600" dirty="0">
              <a:effectLst/>
              <a:latin typeface="Verdana" panose="020B0604030504040204" pitchFamily="34" charset="0"/>
              <a:ea typeface="Times New Roman" panose="02020603050405020304" pitchFamily="18" charset="0"/>
              <a:cs typeface="Times New Roman" panose="02020603050405020304" pitchFamily="18" charset="0"/>
            </a:endParaRPr>
          </a:p>
          <a:p>
            <a:endParaRPr lang="en-ZA" sz="1600" b="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08201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6"/>
          </p:nvPr>
        </p:nvSpPr>
        <p:spPr/>
        <p:txBody>
          <a:bodyPr/>
          <a:lstStyle/>
          <a:p>
            <a:r>
              <a:rPr lang="en-GB" dirty="0"/>
              <a:t>Skill sharing amongst regional bodies</a:t>
            </a:r>
          </a:p>
        </p:txBody>
      </p:sp>
      <p:sp>
        <p:nvSpPr>
          <p:cNvPr id="3" name="Text Placeholder 2"/>
          <p:cNvSpPr>
            <a:spLocks noGrp="1"/>
          </p:cNvSpPr>
          <p:nvPr>
            <p:ph type="body" sz="quarter" idx="17"/>
          </p:nvPr>
        </p:nvSpPr>
        <p:spPr/>
        <p:txBody>
          <a:bodyPr/>
          <a:lstStyle/>
          <a:p>
            <a:r>
              <a:rPr lang="en-ZA" sz="1700" b="0" dirty="0">
                <a:effectLst/>
                <a:latin typeface="Verdana" panose="020B0604030504040204" pitchFamily="34" charset="0"/>
                <a:ea typeface="Times New Roman" panose="02020603050405020304" pitchFamily="18" charset="0"/>
                <a:cs typeface="Times New Roman" panose="02020603050405020304" pitchFamily="18" charset="0"/>
              </a:rPr>
              <a:t>Peer review mechanism is another way to ensure that the capacity we have in the region is put to good use to ensure compliance with ICAO SARPs. </a:t>
            </a:r>
          </a:p>
          <a:p>
            <a:endParaRPr lang="en-ZA" sz="1700" b="0" dirty="0">
              <a:effectLst/>
              <a:latin typeface="Verdana" panose="020B0604030504040204" pitchFamily="34" charset="0"/>
              <a:ea typeface="Times New Roman" panose="02020603050405020304" pitchFamily="18" charset="0"/>
              <a:cs typeface="Times New Roman" panose="02020603050405020304" pitchFamily="18" charset="0"/>
            </a:endParaRPr>
          </a:p>
          <a:p>
            <a:r>
              <a:rPr lang="en-ZA" sz="1700" b="0" dirty="0">
                <a:effectLst/>
                <a:latin typeface="Verdana" panose="020B0604030504040204" pitchFamily="34" charset="0"/>
                <a:ea typeface="Times New Roman" panose="02020603050405020304" pitchFamily="18" charset="0"/>
                <a:cs typeface="Times New Roman" panose="02020603050405020304" pitchFamily="18" charset="0"/>
              </a:rPr>
              <a:t>The importance of utilising peer reviews, as a habit cannot be overrated. This is an effort to ensure that we stay ahead and on par with the accepted levels of safety and security.</a:t>
            </a:r>
          </a:p>
          <a:p>
            <a:endParaRPr lang="en-ZA" sz="1700" b="0" dirty="0">
              <a:effectLst/>
              <a:latin typeface="Verdana" panose="020B0604030504040204" pitchFamily="34" charset="0"/>
              <a:ea typeface="Times New Roman" panose="02020603050405020304" pitchFamily="18" charset="0"/>
              <a:cs typeface="Times New Roman" panose="02020603050405020304" pitchFamily="18" charset="0"/>
            </a:endParaRPr>
          </a:p>
          <a:p>
            <a:r>
              <a:rPr lang="en-ZA" sz="1700" b="0" dirty="0">
                <a:effectLst/>
                <a:latin typeface="Verdana" panose="020B0604030504040204" pitchFamily="34" charset="0"/>
                <a:ea typeface="Times New Roman" panose="02020603050405020304" pitchFamily="18" charset="0"/>
              </a:rPr>
              <a:t>If well-coordinated and done proactively and ahead of time should put our region in good stead from a compliance point of view.   </a:t>
            </a:r>
            <a:endParaRPr lang="en-ZA" sz="1700" b="0" dirty="0">
              <a:effectLst/>
              <a:latin typeface="Times New Roman" panose="02020603050405020304" pitchFamily="18" charset="0"/>
              <a:ea typeface="Times New Roman" panose="02020603050405020304" pitchFamily="18" charset="0"/>
            </a:endParaRPr>
          </a:p>
          <a:p>
            <a:pPr marL="219456" indent="0">
              <a:buNone/>
            </a:pPr>
            <a:endParaRPr lang="en-ZA" sz="14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7054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6"/>
          </p:nvPr>
        </p:nvSpPr>
        <p:spPr/>
        <p:txBody>
          <a:bodyPr/>
          <a:lstStyle/>
          <a:p>
            <a:r>
              <a:rPr lang="en-GB" dirty="0"/>
              <a:t>Skill sharing amongst regional bodies</a:t>
            </a:r>
          </a:p>
        </p:txBody>
      </p:sp>
      <p:sp>
        <p:nvSpPr>
          <p:cNvPr id="3" name="Text Placeholder 2"/>
          <p:cNvSpPr>
            <a:spLocks noGrp="1"/>
          </p:cNvSpPr>
          <p:nvPr>
            <p:ph type="body" sz="quarter" idx="17"/>
          </p:nvPr>
        </p:nvSpPr>
        <p:spPr>
          <a:xfrm>
            <a:off x="143777" y="1114359"/>
            <a:ext cx="8744757" cy="3472706"/>
          </a:xfrm>
        </p:spPr>
        <p:txBody>
          <a:bodyPr/>
          <a:lstStyle/>
          <a:p>
            <a:r>
              <a:rPr lang="en-ZA" sz="1700" b="0" dirty="0">
                <a:effectLst/>
                <a:latin typeface="Verdana" panose="020B0604030504040204" pitchFamily="34" charset="0"/>
                <a:ea typeface="Verdana" panose="020B0604030504040204" pitchFamily="34" charset="0"/>
                <a:cs typeface="Times New Roman" panose="02020603050405020304" pitchFamily="18" charset="0"/>
              </a:rPr>
              <a:t>We should have a platform as member states, where we can share our successes, learn from one another and build our own databanks.</a:t>
            </a:r>
          </a:p>
          <a:p>
            <a:pPr marL="219456" indent="0">
              <a:buNone/>
            </a:pPr>
            <a:endParaRPr lang="en-ZA" sz="1700" b="0" dirty="0">
              <a:effectLst/>
              <a:latin typeface="Verdana" panose="020B0604030504040204" pitchFamily="34" charset="0"/>
              <a:ea typeface="Verdana" panose="020B0604030504040204" pitchFamily="34" charset="0"/>
              <a:cs typeface="Times New Roman" panose="02020603050405020304" pitchFamily="18" charset="0"/>
            </a:endParaRPr>
          </a:p>
          <a:p>
            <a:r>
              <a:rPr lang="en-ZA" sz="1700" b="0" dirty="0">
                <a:effectLst/>
                <a:latin typeface="Verdana" panose="020B0604030504040204" pitchFamily="34" charset="0"/>
                <a:ea typeface="Verdana" panose="020B0604030504040204" pitchFamily="34" charset="0"/>
                <a:cs typeface="Times New Roman" panose="02020603050405020304" pitchFamily="18" charset="0"/>
              </a:rPr>
              <a:t>In the long run, the trends that we receive from the data available to us will enable us to draft evidence-based standards and or regulations fit for purpose for our region.</a:t>
            </a:r>
            <a:r>
              <a:rPr lang="en-ZA" sz="1700" b="0" dirty="0">
                <a:effectLst/>
                <a:latin typeface="Verdana" panose="020B0604030504040204" pitchFamily="34" charset="0"/>
                <a:ea typeface="Verdana" panose="020B0604030504040204" pitchFamily="34" charset="0"/>
              </a:rPr>
              <a:t> </a:t>
            </a:r>
            <a:r>
              <a:rPr lang="en-ZA" sz="1700" b="0" dirty="0">
                <a:effectLst/>
                <a:latin typeface="Verdana" panose="020B0604030504040204" pitchFamily="34" charset="0"/>
                <a:ea typeface="Verdana" panose="020B0604030504040204" pitchFamily="34" charset="0"/>
                <a:cs typeface="Times New Roman" panose="02020603050405020304" pitchFamily="18" charset="0"/>
              </a:rPr>
              <a:t>We must build this regulatory capacity now by strengthening our commitment towards SASO. </a:t>
            </a:r>
          </a:p>
        </p:txBody>
      </p:sp>
    </p:spTree>
    <p:extLst>
      <p:ext uri="{BB962C8B-B14F-4D97-AF65-F5344CB8AC3E}">
        <p14:creationId xmlns:p14="http://schemas.microsoft.com/office/powerpoint/2010/main" val="14805610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6"/>
          </p:nvPr>
        </p:nvSpPr>
        <p:spPr/>
        <p:txBody>
          <a:bodyPr/>
          <a:lstStyle/>
          <a:p>
            <a:r>
              <a:rPr lang="en-GB" dirty="0"/>
              <a:t>Creating hubs of excellence</a:t>
            </a:r>
          </a:p>
        </p:txBody>
      </p:sp>
      <p:sp>
        <p:nvSpPr>
          <p:cNvPr id="3" name="Text Placeholder 2"/>
          <p:cNvSpPr>
            <a:spLocks noGrp="1"/>
          </p:cNvSpPr>
          <p:nvPr>
            <p:ph type="body" sz="quarter" idx="17"/>
          </p:nvPr>
        </p:nvSpPr>
        <p:spPr>
          <a:xfrm>
            <a:off x="143777" y="1084737"/>
            <a:ext cx="8744757" cy="3472706"/>
          </a:xfrm>
        </p:spPr>
        <p:txBody>
          <a:bodyPr/>
          <a:lstStyle/>
          <a:p>
            <a:r>
              <a:rPr lang="en-ZA" sz="1700" b="0" dirty="0">
                <a:effectLst/>
                <a:latin typeface="Verdana" panose="020B0604030504040204" pitchFamily="34" charset="0"/>
                <a:ea typeface="Verdana" panose="020B0604030504040204" pitchFamily="34" charset="0"/>
                <a:cs typeface="Times New Roman" panose="02020603050405020304" pitchFamily="18" charset="0"/>
              </a:rPr>
              <a:t>Regional hubs of excellence would be valuable for the cultivation of aviation skills and creating synergies while stimulating progressive initiatives which will see the region growing in terms of air connectivity.</a:t>
            </a:r>
          </a:p>
          <a:p>
            <a:pPr marL="219456" indent="0">
              <a:buNone/>
            </a:pPr>
            <a:endParaRPr lang="en-ZA" sz="1700" b="0" dirty="0">
              <a:effectLst/>
              <a:latin typeface="Verdana" panose="020B0604030504040204" pitchFamily="34" charset="0"/>
              <a:ea typeface="Verdana" panose="020B0604030504040204" pitchFamily="34" charset="0"/>
              <a:cs typeface="Times New Roman" panose="02020603050405020304" pitchFamily="18" charset="0"/>
            </a:endParaRPr>
          </a:p>
          <a:p>
            <a:r>
              <a:rPr lang="en-ZA" sz="1700" b="0" dirty="0">
                <a:effectLst/>
                <a:latin typeface="Verdana" panose="020B0604030504040204" pitchFamily="34" charset="0"/>
                <a:ea typeface="Verdana" panose="020B0604030504040204" pitchFamily="34" charset="0"/>
              </a:rPr>
              <a:t>Some examples of the hubs of excellence could include among others; training hub, research hub, technology, infrastructure development, manufacturing, etc. Such hubs could become valuable sources of expert skills. </a:t>
            </a:r>
          </a:p>
          <a:p>
            <a:endParaRPr lang="en-ZA" sz="14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8302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6"/>
          </p:nvPr>
        </p:nvSpPr>
        <p:spPr/>
        <p:txBody>
          <a:bodyPr/>
          <a:lstStyle/>
          <a:p>
            <a:r>
              <a:rPr lang="en-GB" dirty="0" err="1"/>
              <a:t>iSASO</a:t>
            </a:r>
            <a:r>
              <a:rPr lang="en-GB" dirty="0"/>
              <a:t> needs to gain traction</a:t>
            </a:r>
          </a:p>
        </p:txBody>
      </p:sp>
      <p:sp>
        <p:nvSpPr>
          <p:cNvPr id="3" name="Text Placeholder 2"/>
          <p:cNvSpPr>
            <a:spLocks noGrp="1"/>
          </p:cNvSpPr>
          <p:nvPr>
            <p:ph type="body" sz="quarter" idx="17"/>
          </p:nvPr>
        </p:nvSpPr>
        <p:spPr>
          <a:xfrm>
            <a:off x="143777" y="1084737"/>
            <a:ext cx="8744757" cy="3472706"/>
          </a:xfrm>
        </p:spPr>
        <p:txBody>
          <a:bodyPr/>
          <a:lstStyle/>
          <a:p>
            <a:r>
              <a:rPr lang="en-ZA" sz="1600" b="0" dirty="0">
                <a:effectLst/>
                <a:latin typeface="Verdana" panose="020B0604030504040204" pitchFamily="34" charset="0"/>
                <a:ea typeface="Times New Roman" panose="02020603050405020304" pitchFamily="18" charset="0"/>
                <a:cs typeface="Times New Roman" panose="02020603050405020304" pitchFamily="18" charset="0"/>
              </a:rPr>
              <a:t>iSASO cannot function without receiving the necessary assistance in terms of resources and finance.</a:t>
            </a:r>
          </a:p>
          <a:p>
            <a:endParaRPr lang="en-ZA" sz="1600" b="0" dirty="0">
              <a:effectLst/>
              <a:latin typeface="Verdana" panose="020B0604030504040204" pitchFamily="34" charset="0"/>
              <a:ea typeface="Times New Roman" panose="02020603050405020304" pitchFamily="18" charset="0"/>
              <a:cs typeface="Times New Roman" panose="02020603050405020304" pitchFamily="18" charset="0"/>
            </a:endParaRPr>
          </a:p>
          <a:p>
            <a:r>
              <a:rPr lang="en-ZA" sz="1600" b="0" dirty="0">
                <a:effectLst/>
                <a:latin typeface="Verdana" panose="020B0604030504040204" pitchFamily="34" charset="0"/>
                <a:ea typeface="Times New Roman" panose="02020603050405020304" pitchFamily="18" charset="0"/>
                <a:cs typeface="Times New Roman" panose="02020603050405020304" pitchFamily="18" charset="0"/>
              </a:rPr>
              <a:t>Without funding, iSASO will not be able to attract and retain professionals with the right expertise. </a:t>
            </a:r>
          </a:p>
          <a:p>
            <a:endParaRPr lang="en-ZA" sz="1600" b="0" dirty="0">
              <a:effectLst/>
              <a:latin typeface="Verdana" panose="020B0604030504040204" pitchFamily="34" charset="0"/>
              <a:ea typeface="Times New Roman" panose="02020603050405020304" pitchFamily="18" charset="0"/>
              <a:cs typeface="Times New Roman" panose="02020603050405020304" pitchFamily="18" charset="0"/>
            </a:endParaRPr>
          </a:p>
          <a:p>
            <a:r>
              <a:rPr lang="en-ZA" sz="1600" b="0" dirty="0">
                <a:effectLst/>
                <a:latin typeface="Verdana" panose="020B0604030504040204" pitchFamily="34" charset="0"/>
                <a:ea typeface="Times New Roman" panose="02020603050405020304" pitchFamily="18" charset="0"/>
                <a:cs typeface="Times New Roman" panose="02020603050405020304" pitchFamily="18" charset="0"/>
              </a:rPr>
              <a:t>The recent reports indicate that funding is a challenge and I urge that we keep this agency alive by supporting it financially for its existence is full dependent on our contributions. iSASO cannot exist if we do not honour our obligations of paying towards its functioning and sustainability. </a:t>
            </a:r>
          </a:p>
          <a:p>
            <a:endParaRPr lang="en-ZA" sz="1600" b="0" dirty="0">
              <a:effectLst/>
              <a:latin typeface="Verdana" panose="020B0604030504040204" pitchFamily="34" charset="0"/>
              <a:ea typeface="Times New Roman" panose="02020603050405020304" pitchFamily="18" charset="0"/>
              <a:cs typeface="Times New Roman" panose="02020603050405020304" pitchFamily="18" charset="0"/>
            </a:endParaRPr>
          </a:p>
          <a:p>
            <a:r>
              <a:rPr lang="en-ZA" sz="1600" b="0" dirty="0">
                <a:effectLst/>
                <a:latin typeface="Verdana" panose="020B0604030504040204" pitchFamily="34" charset="0"/>
                <a:ea typeface="Times New Roman" panose="02020603050405020304" pitchFamily="18" charset="0"/>
                <a:cs typeface="Times New Roman" panose="02020603050405020304" pitchFamily="18" charset="0"/>
              </a:rPr>
              <a:t>iSASO must be adequately capacitated to deliver on its mandate. </a:t>
            </a:r>
          </a:p>
        </p:txBody>
      </p:sp>
    </p:spTree>
    <p:extLst>
      <p:ext uri="{BB962C8B-B14F-4D97-AF65-F5344CB8AC3E}">
        <p14:creationId xmlns:p14="http://schemas.microsoft.com/office/powerpoint/2010/main" val="13425475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6"/>
          </p:nvPr>
        </p:nvSpPr>
        <p:spPr/>
        <p:txBody>
          <a:bodyPr/>
          <a:lstStyle/>
          <a:p>
            <a:r>
              <a:rPr lang="en-GB" dirty="0"/>
              <a:t>New insights into the benefits of automation</a:t>
            </a:r>
          </a:p>
        </p:txBody>
      </p:sp>
      <p:sp>
        <p:nvSpPr>
          <p:cNvPr id="3" name="Text Placeholder 2"/>
          <p:cNvSpPr>
            <a:spLocks noGrp="1"/>
          </p:cNvSpPr>
          <p:nvPr>
            <p:ph type="body" sz="quarter" idx="17"/>
          </p:nvPr>
        </p:nvSpPr>
        <p:spPr>
          <a:xfrm>
            <a:off x="143777" y="1084737"/>
            <a:ext cx="8744757" cy="3472706"/>
          </a:xfrm>
        </p:spPr>
        <p:txBody>
          <a:bodyPr/>
          <a:lstStyle/>
          <a:p>
            <a:r>
              <a:rPr lang="en-ZA" sz="1800" b="0" dirty="0">
                <a:latin typeface="Verdana" panose="020B0604030504040204" pitchFamily="34" charset="0"/>
                <a:ea typeface="Times New Roman" panose="02020603050405020304" pitchFamily="18" charset="0"/>
                <a:cs typeface="Times New Roman" panose="02020603050405020304" pitchFamily="18" charset="0"/>
              </a:rPr>
              <a:t>A</a:t>
            </a:r>
            <a:r>
              <a:rPr lang="en-ZA" sz="1800" b="0" dirty="0">
                <a:effectLst/>
                <a:latin typeface="Verdana" panose="020B0604030504040204" pitchFamily="34" charset="0"/>
                <a:ea typeface="Times New Roman" panose="02020603050405020304" pitchFamily="18" charset="0"/>
                <a:cs typeface="Times New Roman" panose="02020603050405020304" pitchFamily="18" charset="0"/>
              </a:rPr>
              <a:t>ir transport is a deeply integrated and dynamic sector, one characterised by rapid technological changes that we need to embrace. </a:t>
            </a:r>
          </a:p>
          <a:p>
            <a:pPr marL="219456" indent="0">
              <a:buNone/>
            </a:pPr>
            <a:endParaRPr lang="en-ZA" sz="1800" b="0" dirty="0">
              <a:effectLst/>
              <a:latin typeface="Verdana" panose="020B0604030504040204" pitchFamily="34" charset="0"/>
              <a:ea typeface="Times New Roman" panose="02020603050405020304" pitchFamily="18" charset="0"/>
              <a:cs typeface="Times New Roman" panose="02020603050405020304" pitchFamily="18" charset="0"/>
            </a:endParaRPr>
          </a:p>
          <a:p>
            <a:r>
              <a:rPr lang="en-ZA" sz="1800" b="0" dirty="0">
                <a:effectLst/>
                <a:latin typeface="Verdana" panose="020B0604030504040204" pitchFamily="34" charset="0"/>
                <a:ea typeface="Times New Roman" panose="02020603050405020304" pitchFamily="18" charset="0"/>
                <a:cs typeface="Times New Roman" panose="02020603050405020304" pitchFamily="18" charset="0"/>
              </a:rPr>
              <a:t>Although the COVID-19 pandemic has had dire consequences that severely affected the aviation industry, it also provided new insights into the benefits of fully automated systems, even in terms of aviation safety.</a:t>
            </a:r>
          </a:p>
          <a:p>
            <a:pPr marL="219456" indent="0">
              <a:buNone/>
            </a:pPr>
            <a:endParaRPr lang="en-ZA" sz="1800" b="0" dirty="0">
              <a:effectLst/>
              <a:latin typeface="Verdana" panose="020B0604030504040204" pitchFamily="34" charset="0"/>
              <a:ea typeface="Times New Roman" panose="02020603050405020304" pitchFamily="18" charset="0"/>
              <a:cs typeface="Times New Roman" panose="02020603050405020304" pitchFamily="18" charset="0"/>
            </a:endParaRPr>
          </a:p>
          <a:p>
            <a:r>
              <a:rPr lang="en-ZA" sz="1800" b="0" dirty="0">
                <a:latin typeface="Verdana" panose="020B0604030504040204" pitchFamily="34" charset="0"/>
                <a:ea typeface="Times New Roman" panose="02020603050405020304" pitchFamily="18" charset="0"/>
                <a:cs typeface="Times New Roman" panose="02020603050405020304" pitchFamily="18" charset="0"/>
              </a:rPr>
              <a:t>W</a:t>
            </a:r>
            <a:r>
              <a:rPr lang="en-ZA" sz="1800" b="0" dirty="0">
                <a:effectLst/>
                <a:latin typeface="Verdana" panose="020B0604030504040204" pitchFamily="34" charset="0"/>
                <a:ea typeface="Times New Roman" panose="02020603050405020304" pitchFamily="18" charset="0"/>
                <a:cs typeface="Times New Roman" panose="02020603050405020304" pitchFamily="18" charset="0"/>
              </a:rPr>
              <a:t>e can leverage from each other by sharing best practices on technological advancements we are making in our respective States</a:t>
            </a:r>
            <a:endParaRPr lang="en-ZA" sz="1400" b="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82069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6"/>
          </p:nvPr>
        </p:nvSpPr>
        <p:spPr/>
        <p:txBody>
          <a:bodyPr/>
          <a:lstStyle/>
          <a:p>
            <a:r>
              <a:rPr lang="en-GB" dirty="0"/>
              <a:t>New insights into the benefits of automation</a:t>
            </a:r>
          </a:p>
        </p:txBody>
      </p:sp>
      <p:sp>
        <p:nvSpPr>
          <p:cNvPr id="3" name="Text Placeholder 2"/>
          <p:cNvSpPr>
            <a:spLocks noGrp="1"/>
          </p:cNvSpPr>
          <p:nvPr>
            <p:ph type="body" sz="quarter" idx="17"/>
          </p:nvPr>
        </p:nvSpPr>
        <p:spPr>
          <a:xfrm>
            <a:off x="143777" y="1111383"/>
            <a:ext cx="8744757" cy="3472706"/>
          </a:xfrm>
        </p:spPr>
        <p:txBody>
          <a:bodyPr/>
          <a:lstStyle/>
          <a:p>
            <a:r>
              <a:rPr lang="en-ZA" sz="1700" b="0" dirty="0">
                <a:latin typeface="Verdana" panose="020B0604030504040204" pitchFamily="34" charset="0"/>
                <a:ea typeface="Verdana" panose="020B0604030504040204" pitchFamily="34" charset="0"/>
                <a:cs typeface="Times New Roman" panose="02020603050405020304" pitchFamily="18" charset="0"/>
              </a:rPr>
              <a:t>T</a:t>
            </a:r>
            <a:r>
              <a:rPr lang="en-ZA" sz="1700" b="0" dirty="0">
                <a:effectLst/>
                <a:latin typeface="Verdana" panose="020B0604030504040204" pitchFamily="34" charset="0"/>
                <a:ea typeface="Verdana" panose="020B0604030504040204" pitchFamily="34" charset="0"/>
                <a:cs typeface="Times New Roman" panose="02020603050405020304" pitchFamily="18" charset="0"/>
              </a:rPr>
              <a:t>he world is changing rapidly, and technology is the future and therefore SASO will also need to adapt faster and build systems that will be relevant for the current and future landscape of doing business.</a:t>
            </a:r>
          </a:p>
          <a:p>
            <a:pPr marL="219456" indent="0">
              <a:buNone/>
            </a:pPr>
            <a:r>
              <a:rPr lang="en-ZA" sz="1700" b="0" dirty="0">
                <a:effectLst/>
                <a:latin typeface="Verdana" panose="020B0604030504040204" pitchFamily="34" charset="0"/>
                <a:ea typeface="Verdana" panose="020B0604030504040204" pitchFamily="34" charset="0"/>
                <a:cs typeface="Times New Roman" panose="02020603050405020304" pitchFamily="18" charset="0"/>
              </a:rPr>
              <a:t> </a:t>
            </a:r>
          </a:p>
          <a:p>
            <a:r>
              <a:rPr lang="en-ZA" sz="1700" b="0" dirty="0">
                <a:effectLst/>
                <a:latin typeface="Verdana" panose="020B0604030504040204" pitchFamily="34" charset="0"/>
                <a:ea typeface="Verdana" panose="020B0604030504040204" pitchFamily="34" charset="0"/>
              </a:rPr>
              <a:t>Life will not go back to pre-Covid-19 times and adaptation is critical in order to stay abreast of developments but also to be relevant. </a:t>
            </a:r>
          </a:p>
          <a:p>
            <a:pPr marL="219456" indent="0">
              <a:buNone/>
            </a:pPr>
            <a:endParaRPr lang="en-ZA" sz="18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1345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6"/>
          </p:nvPr>
        </p:nvSpPr>
        <p:spPr/>
        <p:txBody>
          <a:bodyPr/>
          <a:lstStyle/>
          <a:p>
            <a:r>
              <a:rPr lang="en-GB" dirty="0"/>
              <a:t>Political will &amp; support</a:t>
            </a:r>
          </a:p>
        </p:txBody>
      </p:sp>
      <p:sp>
        <p:nvSpPr>
          <p:cNvPr id="3" name="Text Placeholder 2"/>
          <p:cNvSpPr>
            <a:spLocks noGrp="1"/>
          </p:cNvSpPr>
          <p:nvPr>
            <p:ph type="body" sz="quarter" idx="17"/>
          </p:nvPr>
        </p:nvSpPr>
        <p:spPr>
          <a:xfrm>
            <a:off x="220449" y="1682533"/>
            <a:ext cx="8744757" cy="2257971"/>
          </a:xfrm>
        </p:spPr>
        <p:txBody>
          <a:bodyPr/>
          <a:lstStyle/>
          <a:p>
            <a:r>
              <a:rPr lang="en-ZA" sz="1800" dirty="0">
                <a:latin typeface="Verdana" panose="020B0604030504040204" pitchFamily="34" charset="0"/>
                <a:ea typeface="Times New Roman" panose="02020603050405020304" pitchFamily="18" charset="0"/>
                <a:cs typeface="Times New Roman" panose="02020603050405020304" pitchFamily="18" charset="0"/>
              </a:rPr>
              <a:t>P</a:t>
            </a:r>
            <a:r>
              <a:rPr lang="en-ZA" sz="1800" dirty="0">
                <a:effectLst/>
                <a:latin typeface="Verdana" panose="020B0604030504040204" pitchFamily="34" charset="0"/>
                <a:ea typeface="Times New Roman" panose="02020603050405020304" pitchFamily="18" charset="0"/>
                <a:cs typeface="Times New Roman" panose="02020603050405020304" pitchFamily="18" charset="0"/>
              </a:rPr>
              <a:t>olitical will is crucial to continue advancing the purposes of iSASO. This will was demonstrated when our governments agreed to establish this body.</a:t>
            </a:r>
            <a:r>
              <a:rPr lang="en-GB" sz="1800" dirty="0">
                <a:effectLst/>
                <a:latin typeface="Verdana" panose="020B0604030504040204" pitchFamily="34" charset="0"/>
                <a:ea typeface="Times New Roman" panose="02020603050405020304" pitchFamily="18" charset="0"/>
                <a:cs typeface="Times New Roman" panose="02020603050405020304" pitchFamily="18" charset="0"/>
              </a:rPr>
              <a:t> So, there is no question about the necessity of this organisation in our region. </a:t>
            </a:r>
          </a:p>
          <a:p>
            <a:pPr lvl="1"/>
            <a:endParaRPr lang="en-ZA" sz="14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61781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C4BF2BC-A6CD-4597-B55D-BCED85054A47}"/>
              </a:ext>
            </a:extLst>
          </p:cNvPr>
          <p:cNvSpPr>
            <a:spLocks noGrp="1"/>
          </p:cNvSpPr>
          <p:nvPr>
            <p:ph type="body" sz="quarter" idx="16"/>
          </p:nvPr>
        </p:nvSpPr>
        <p:spPr/>
        <p:txBody>
          <a:bodyPr/>
          <a:lstStyle/>
          <a:p>
            <a:r>
              <a:rPr lang="en-ZA" dirty="0"/>
              <a:t>Conclusion</a:t>
            </a:r>
          </a:p>
        </p:txBody>
      </p:sp>
      <p:sp>
        <p:nvSpPr>
          <p:cNvPr id="3" name="Text Placeholder 2">
            <a:extLst>
              <a:ext uri="{FF2B5EF4-FFF2-40B4-BE49-F238E27FC236}">
                <a16:creationId xmlns:a16="http://schemas.microsoft.com/office/drawing/2014/main" id="{F7537774-8E11-4A57-BDDF-D20193743ABD}"/>
              </a:ext>
            </a:extLst>
          </p:cNvPr>
          <p:cNvSpPr>
            <a:spLocks noGrp="1"/>
          </p:cNvSpPr>
          <p:nvPr>
            <p:ph type="body" sz="quarter" idx="17"/>
          </p:nvPr>
        </p:nvSpPr>
        <p:spPr/>
        <p:txBody>
          <a:bodyPr/>
          <a:lstStyle/>
          <a:p>
            <a:r>
              <a:rPr lang="en-ZA" sz="1700" b="0" dirty="0">
                <a:latin typeface="Verdana" panose="020B0604030504040204" pitchFamily="34" charset="0"/>
                <a:ea typeface="Verdana" panose="020B0604030504040204" pitchFamily="34" charset="0"/>
                <a:cs typeface="Arial" panose="020B0604020202020204" pitchFamily="34" charset="0"/>
              </a:rPr>
              <a:t>M</a:t>
            </a:r>
            <a:r>
              <a:rPr lang="en-ZA" sz="1700" b="0" i="0" dirty="0">
                <a:effectLst/>
                <a:latin typeface="Verdana" panose="020B0604030504040204" pitchFamily="34" charset="0"/>
                <a:ea typeface="Verdana" panose="020B0604030504040204" pitchFamily="34" charset="0"/>
                <a:cs typeface="Arial" panose="020B0604020202020204" pitchFamily="34" charset="0"/>
              </a:rPr>
              <a:t>ember states should guard against complacency and commit to contributing financial and human resources to make SASO fully operational.</a:t>
            </a:r>
          </a:p>
          <a:p>
            <a:endParaRPr lang="en-ZA" sz="1700" b="0" i="0" dirty="0">
              <a:effectLst/>
              <a:latin typeface="Verdana" panose="020B0604030504040204" pitchFamily="34" charset="0"/>
              <a:ea typeface="Verdana" panose="020B0604030504040204" pitchFamily="34" charset="0"/>
              <a:cs typeface="Arial" panose="020B0604020202020204" pitchFamily="34" charset="0"/>
            </a:endParaRPr>
          </a:p>
          <a:p>
            <a:r>
              <a:rPr lang="en-ZA" sz="1700" b="0" dirty="0">
                <a:effectLst/>
                <a:latin typeface="Verdana" panose="020B0604030504040204" pitchFamily="34" charset="0"/>
                <a:ea typeface="Verdana" panose="020B0604030504040204" pitchFamily="34" charset="0"/>
              </a:rPr>
              <a:t>If we get the basics right in implementing the decisions previously made, eventually implementation will improve and iSASO will achieve its full potential. In other words, we need to “Walk the Talk”.</a:t>
            </a:r>
          </a:p>
          <a:p>
            <a:pPr marL="219456" indent="0">
              <a:buNone/>
            </a:pPr>
            <a:endParaRPr lang="en-ZA" sz="1700" b="0" dirty="0">
              <a:effectLst/>
              <a:latin typeface="Verdana" panose="020B0604030504040204" pitchFamily="34" charset="0"/>
              <a:ea typeface="Verdana" panose="020B0604030504040204" pitchFamily="34" charset="0"/>
            </a:endParaRPr>
          </a:p>
          <a:p>
            <a:r>
              <a:rPr lang="en-ZA" sz="1700" b="0" dirty="0">
                <a:effectLst/>
                <a:latin typeface="Verdana" panose="020B0604030504040204" pitchFamily="34" charset="0"/>
                <a:ea typeface="Verdana" panose="020B0604030504040204" pitchFamily="34" charset="0"/>
              </a:rPr>
              <a:t>We need to leverage on technological advancements as we operationalise SASO, so we stay relevant as a region and adaptive to the demands of the world that is swiftly changing.</a:t>
            </a:r>
          </a:p>
          <a:p>
            <a:endParaRPr lang="en-ZA" dirty="0"/>
          </a:p>
        </p:txBody>
      </p:sp>
    </p:spTree>
    <p:extLst>
      <p:ext uri="{BB962C8B-B14F-4D97-AF65-F5344CB8AC3E}">
        <p14:creationId xmlns:p14="http://schemas.microsoft.com/office/powerpoint/2010/main" val="21085391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C4BF2BC-A6CD-4597-B55D-BCED85054A47}"/>
              </a:ext>
            </a:extLst>
          </p:cNvPr>
          <p:cNvSpPr>
            <a:spLocks noGrp="1"/>
          </p:cNvSpPr>
          <p:nvPr>
            <p:ph type="body" sz="quarter" idx="16"/>
          </p:nvPr>
        </p:nvSpPr>
        <p:spPr/>
        <p:txBody>
          <a:bodyPr/>
          <a:lstStyle/>
          <a:p>
            <a:r>
              <a:rPr lang="en-ZA" dirty="0"/>
              <a:t>Conclusion</a:t>
            </a:r>
          </a:p>
        </p:txBody>
      </p:sp>
      <p:sp>
        <p:nvSpPr>
          <p:cNvPr id="3" name="Text Placeholder 2">
            <a:extLst>
              <a:ext uri="{FF2B5EF4-FFF2-40B4-BE49-F238E27FC236}">
                <a16:creationId xmlns:a16="http://schemas.microsoft.com/office/drawing/2014/main" id="{F7537774-8E11-4A57-BDDF-D20193743ABD}"/>
              </a:ext>
            </a:extLst>
          </p:cNvPr>
          <p:cNvSpPr>
            <a:spLocks noGrp="1"/>
          </p:cNvSpPr>
          <p:nvPr>
            <p:ph type="body" sz="quarter" idx="17"/>
          </p:nvPr>
        </p:nvSpPr>
        <p:spPr>
          <a:xfrm>
            <a:off x="143777" y="915108"/>
            <a:ext cx="8744757" cy="3472706"/>
          </a:xfrm>
        </p:spPr>
        <p:txBody>
          <a:bodyPr/>
          <a:lstStyle/>
          <a:p>
            <a:pPr marL="219456" indent="0">
              <a:buNone/>
            </a:pPr>
            <a:endParaRPr lang="en-ZA" sz="1800" b="0" i="1" dirty="0">
              <a:effectLst/>
              <a:latin typeface="Verdana" panose="020B0604030504040204" pitchFamily="34" charset="0"/>
              <a:ea typeface="Times New Roman" panose="02020603050405020304" pitchFamily="18" charset="0"/>
              <a:cs typeface="Arial" panose="020B0604020202020204" pitchFamily="34" charset="0"/>
            </a:endParaRPr>
          </a:p>
          <a:p>
            <a:r>
              <a:rPr lang="en-ZA" sz="1700" b="0" i="1" dirty="0">
                <a:effectLst/>
                <a:latin typeface="Verdana" panose="020B0604030504040204" pitchFamily="34" charset="0"/>
                <a:ea typeface="Verdana" panose="020B0604030504040204" pitchFamily="34" charset="0"/>
                <a:cs typeface="Arial" panose="020B0604020202020204" pitchFamily="34" charset="0"/>
              </a:rPr>
              <a:t>Information sharing and exchange of best practices remain essential</a:t>
            </a:r>
            <a:r>
              <a:rPr lang="en-ZA" sz="1700" b="0" i="0" dirty="0">
                <a:effectLst/>
                <a:latin typeface="Verdana" panose="020B0604030504040204" pitchFamily="34" charset="0"/>
                <a:ea typeface="Verdana" panose="020B0604030504040204" pitchFamily="34" charset="0"/>
                <a:cs typeface="Arial" panose="020B0604020202020204" pitchFamily="34" charset="0"/>
              </a:rPr>
              <a:t>.</a:t>
            </a:r>
            <a:r>
              <a:rPr lang="en-ZA" sz="1700" b="0" i="1" dirty="0">
                <a:effectLst/>
                <a:latin typeface="Verdana" panose="020B0604030504040204" pitchFamily="34" charset="0"/>
                <a:ea typeface="Verdana" panose="020B0604030504040204" pitchFamily="34" charset="0"/>
                <a:cs typeface="Arial" panose="020B0604020202020204" pitchFamily="34" charset="0"/>
              </a:rPr>
              <a:t> </a:t>
            </a:r>
            <a:r>
              <a:rPr lang="en-ZA" sz="1700" b="0" dirty="0">
                <a:effectLst/>
                <a:latin typeface="Verdana" panose="020B0604030504040204" pitchFamily="34" charset="0"/>
                <a:ea typeface="Verdana" panose="020B0604030504040204" pitchFamily="34" charset="0"/>
              </a:rPr>
              <a:t>We therefore need increased collaboration, </a:t>
            </a:r>
            <a:r>
              <a:rPr lang="en-ZA" sz="1700" b="0" dirty="0">
                <a:effectLst/>
                <a:latin typeface="Verdana" panose="020B0604030504040204" pitchFamily="34" charset="0"/>
                <a:ea typeface="Verdana" panose="020B0604030504040204" pitchFamily="34" charset="0"/>
                <a:cs typeface="Arial" panose="020B0604020202020204" pitchFamily="34" charset="0"/>
              </a:rPr>
              <a:t>cooperation and coordination among member states so we can maximise efforts and avoid </a:t>
            </a:r>
            <a:r>
              <a:rPr lang="en-ZA" sz="1700" b="0" i="0" dirty="0">
                <a:effectLst/>
                <a:latin typeface="Verdana" panose="020B0604030504040204" pitchFamily="34" charset="0"/>
                <a:ea typeface="Verdana" panose="020B0604030504040204" pitchFamily="34" charset="0"/>
                <a:cs typeface="Arial" panose="020B0604020202020204" pitchFamily="34" charset="0"/>
              </a:rPr>
              <a:t>reinventing the wheel. </a:t>
            </a:r>
          </a:p>
          <a:p>
            <a:pPr marL="219456" indent="0">
              <a:buNone/>
            </a:pPr>
            <a:endParaRPr lang="en-ZA" sz="1700" b="0" dirty="0">
              <a:effectLst/>
              <a:latin typeface="Verdana" panose="020B0604030504040204" pitchFamily="34" charset="0"/>
              <a:ea typeface="Verdana" panose="020B0604030504040204" pitchFamily="34" charset="0"/>
            </a:endParaRPr>
          </a:p>
          <a:p>
            <a:r>
              <a:rPr lang="en-ZA" sz="1700" b="0" dirty="0">
                <a:effectLst/>
                <a:latin typeface="Verdana" panose="020B0604030504040204" pitchFamily="34" charset="0"/>
                <a:ea typeface="Verdana" panose="020B0604030504040204" pitchFamily="34" charset="0"/>
              </a:rPr>
              <a:t>As we appreciate the role that the international and regional institutions, such as ICAO and AFCAC play</a:t>
            </a:r>
            <a:r>
              <a:rPr lang="en-ZA" sz="1700" b="0" dirty="0">
                <a:latin typeface="Verdana" panose="020B0604030504040204" pitchFamily="34" charset="0"/>
                <a:ea typeface="Verdana" panose="020B0604030504040204" pitchFamily="34" charset="0"/>
              </a:rPr>
              <a:t>, w</a:t>
            </a:r>
            <a:r>
              <a:rPr lang="en-ZA" sz="1700" b="0" dirty="0">
                <a:effectLst/>
                <a:latin typeface="Verdana" panose="020B0604030504040204" pitchFamily="34" charset="0"/>
                <a:ea typeface="Verdana" panose="020B0604030504040204" pitchFamily="34" charset="0"/>
              </a:rPr>
              <a:t>e need to ensure that the iSASO is provided an opportunity to participate and be represented through a single voice in these strategic decision-making bodies, to better represent the aspirations of our region. </a:t>
            </a:r>
          </a:p>
          <a:p>
            <a:pPr marL="219456" indent="0">
              <a:buNone/>
            </a:pPr>
            <a:endParaRPr lang="en-ZA" sz="1800" dirty="0">
              <a:effectLst/>
              <a:latin typeface="Verdana" panose="020B0604030504040204" pitchFamily="34" charset="0"/>
              <a:ea typeface="Times New Roman" panose="02020603050405020304" pitchFamily="18" charset="0"/>
            </a:endParaRPr>
          </a:p>
          <a:p>
            <a:endParaRPr lang="en-ZA" dirty="0"/>
          </a:p>
        </p:txBody>
      </p:sp>
    </p:spTree>
    <p:extLst>
      <p:ext uri="{BB962C8B-B14F-4D97-AF65-F5344CB8AC3E}">
        <p14:creationId xmlns:p14="http://schemas.microsoft.com/office/powerpoint/2010/main" val="37195551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570788" y="2065083"/>
            <a:ext cx="8362345" cy="530475"/>
          </a:xfrm>
        </p:spPr>
        <p:txBody>
          <a:bodyPr/>
          <a:lstStyle/>
          <a:p>
            <a:r>
              <a:rPr lang="en-GB" dirty="0"/>
              <a:t>Thank you</a:t>
            </a:r>
          </a:p>
        </p:txBody>
      </p:sp>
    </p:spTree>
    <p:extLst>
      <p:ext uri="{BB962C8B-B14F-4D97-AF65-F5344CB8AC3E}">
        <p14:creationId xmlns:p14="http://schemas.microsoft.com/office/powerpoint/2010/main" val="1775671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6"/>
          </p:nvPr>
        </p:nvSpPr>
        <p:spPr/>
        <p:txBody>
          <a:bodyPr/>
          <a:lstStyle/>
          <a:p>
            <a:r>
              <a:rPr lang="en-GB" dirty="0"/>
              <a:t>Political will &amp; support</a:t>
            </a:r>
          </a:p>
        </p:txBody>
      </p:sp>
      <p:sp>
        <p:nvSpPr>
          <p:cNvPr id="3" name="Text Placeholder 2"/>
          <p:cNvSpPr>
            <a:spLocks noGrp="1"/>
          </p:cNvSpPr>
          <p:nvPr>
            <p:ph type="body" sz="quarter" idx="17"/>
          </p:nvPr>
        </p:nvSpPr>
        <p:spPr/>
        <p:txBody>
          <a:bodyPr/>
          <a:lstStyle/>
          <a:p>
            <a:r>
              <a:rPr lang="en-GB" sz="1800" dirty="0">
                <a:effectLst/>
                <a:latin typeface="Verdana" panose="020B0604030504040204" pitchFamily="34" charset="0"/>
                <a:ea typeface="Times New Roman" panose="02020603050405020304" pitchFamily="18" charset="0"/>
                <a:cs typeface="Times New Roman" panose="02020603050405020304" pitchFamily="18" charset="0"/>
              </a:rPr>
              <a:t>The question is, why do we seem stuck in accelerating progress towards the full operationalisation of SASO? </a:t>
            </a:r>
          </a:p>
          <a:p>
            <a:pPr marL="219456" indent="0">
              <a:buNone/>
            </a:pPr>
            <a:endParaRPr lang="en-GB" sz="1800" dirty="0">
              <a:effectLst/>
              <a:latin typeface="Verdana" panose="020B0604030504040204" pitchFamily="34" charset="0"/>
              <a:ea typeface="Times New Roman" panose="02020603050405020304" pitchFamily="18" charset="0"/>
              <a:cs typeface="Times New Roman" panose="02020603050405020304" pitchFamily="18" charset="0"/>
            </a:endParaRPr>
          </a:p>
          <a:p>
            <a:pPr lvl="1"/>
            <a:r>
              <a:rPr lang="en-ZA" sz="1700" dirty="0">
                <a:solidFill>
                  <a:schemeClr val="tx1">
                    <a:lumMod val="65000"/>
                    <a:lumOff val="35000"/>
                  </a:schemeClr>
                </a:solidFill>
                <a:effectLst/>
                <a:latin typeface="Verdana" panose="020B0604030504040204" pitchFamily="34" charset="0"/>
                <a:ea typeface="Times New Roman" panose="02020603050405020304" pitchFamily="18" charset="0"/>
                <a:cs typeface="Times New Roman" panose="02020603050405020304" pitchFamily="18" charset="0"/>
              </a:rPr>
              <a:t>We ought to build on that momentum and as senior officials and representatives of our respective governments, we must emphasise to our political principals the importance of advancing the full implementation of the SASO objectives.</a:t>
            </a:r>
            <a:endParaRPr lang="en-GB" sz="1700" dirty="0">
              <a:solidFill>
                <a:schemeClr val="tx1">
                  <a:lumMod val="65000"/>
                  <a:lumOff val="35000"/>
                </a:schemeClr>
              </a:solidFill>
              <a:effectLst/>
              <a:latin typeface="Verdana" panose="020B0604030504040204" pitchFamily="34" charset="0"/>
              <a:ea typeface="Times New Roman" panose="02020603050405020304" pitchFamily="18" charset="0"/>
              <a:cs typeface="Times New Roman" panose="02020603050405020304" pitchFamily="18" charset="0"/>
            </a:endParaRPr>
          </a:p>
          <a:p>
            <a:pPr marL="457200" lvl="1" indent="0">
              <a:buNone/>
            </a:pPr>
            <a:endParaRPr lang="en-GB" sz="1700" dirty="0">
              <a:solidFill>
                <a:schemeClr val="tx1">
                  <a:lumMod val="65000"/>
                  <a:lumOff val="35000"/>
                </a:schemeClr>
              </a:solidFill>
              <a:effectLst/>
              <a:latin typeface="Verdana" panose="020B0604030504040204" pitchFamily="34" charset="0"/>
              <a:ea typeface="Times New Roman" panose="02020603050405020304" pitchFamily="18" charset="0"/>
              <a:cs typeface="Times New Roman" panose="02020603050405020304" pitchFamily="18" charset="0"/>
            </a:endParaRPr>
          </a:p>
          <a:p>
            <a:pPr lvl="1"/>
            <a:r>
              <a:rPr lang="en-ZA" sz="1700" dirty="0">
                <a:solidFill>
                  <a:schemeClr val="tx1">
                    <a:lumMod val="65000"/>
                    <a:lumOff val="35000"/>
                  </a:schemeClr>
                </a:solidFill>
                <a:effectLst/>
                <a:latin typeface="Verdana" panose="020B0604030504040204" pitchFamily="34" charset="0"/>
                <a:ea typeface="Times New Roman" panose="02020603050405020304" pitchFamily="18" charset="0"/>
                <a:cs typeface="Times New Roman" panose="02020603050405020304" pitchFamily="18" charset="0"/>
              </a:rPr>
              <a:t>We must prioritise the full operationalisation of SASO to promote the safe and efficient use and development of civil aviation within the SADC region.</a:t>
            </a:r>
          </a:p>
        </p:txBody>
      </p:sp>
    </p:spTree>
    <p:extLst>
      <p:ext uri="{BB962C8B-B14F-4D97-AF65-F5344CB8AC3E}">
        <p14:creationId xmlns:p14="http://schemas.microsoft.com/office/powerpoint/2010/main" val="2382073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6"/>
          </p:nvPr>
        </p:nvSpPr>
        <p:spPr/>
        <p:txBody>
          <a:bodyPr/>
          <a:lstStyle/>
          <a:p>
            <a:r>
              <a:rPr lang="en-GB" dirty="0"/>
              <a:t>Political will &amp; support</a:t>
            </a:r>
          </a:p>
        </p:txBody>
      </p:sp>
      <p:sp>
        <p:nvSpPr>
          <p:cNvPr id="3" name="Text Placeholder 2"/>
          <p:cNvSpPr>
            <a:spLocks noGrp="1"/>
          </p:cNvSpPr>
          <p:nvPr>
            <p:ph type="body" sz="quarter" idx="17"/>
          </p:nvPr>
        </p:nvSpPr>
        <p:spPr/>
        <p:txBody>
          <a:bodyPr/>
          <a:lstStyle/>
          <a:p>
            <a:pPr lvl="1"/>
            <a:endParaRPr lang="en-ZA" sz="1600" dirty="0">
              <a:solidFill>
                <a:schemeClr val="tx1">
                  <a:lumMod val="65000"/>
                  <a:lumOff val="35000"/>
                </a:schemeClr>
              </a:solidFill>
              <a:effectLst/>
              <a:latin typeface="Verdana" panose="020B0604030504040204" pitchFamily="34" charset="0"/>
              <a:ea typeface="Times New Roman" panose="02020603050405020304" pitchFamily="18" charset="0"/>
              <a:cs typeface="Times New Roman" panose="02020603050405020304" pitchFamily="18" charset="0"/>
            </a:endParaRPr>
          </a:p>
          <a:p>
            <a:pPr lvl="1"/>
            <a:r>
              <a:rPr lang="en-ZA" sz="1700" dirty="0">
                <a:solidFill>
                  <a:schemeClr val="tx1">
                    <a:lumMod val="65000"/>
                    <a:lumOff val="35000"/>
                  </a:schemeClr>
                </a:solidFill>
                <a:effectLst/>
                <a:latin typeface="Verdana" panose="020B0604030504040204" pitchFamily="34" charset="0"/>
                <a:ea typeface="Times New Roman" panose="02020603050405020304" pitchFamily="18" charset="0"/>
                <a:cs typeface="Times New Roman" panose="02020603050405020304" pitchFamily="18" charset="0"/>
              </a:rPr>
              <a:t>Aviation is no longer an afterthought, but a fundamental socio-economic enabler for all states.</a:t>
            </a:r>
            <a:r>
              <a:rPr lang="en-GB" sz="1700" dirty="0">
                <a:solidFill>
                  <a:schemeClr val="tx1">
                    <a:lumMod val="65000"/>
                    <a:lumOff val="35000"/>
                  </a:schemeClr>
                </a:solidFill>
                <a:effectLst/>
                <a:latin typeface="Verdana" panose="020B0604030504040204" pitchFamily="34" charset="0"/>
                <a:ea typeface="Times New Roman" panose="02020603050405020304" pitchFamily="18" charset="0"/>
                <a:cs typeface="Times New Roman" panose="02020603050405020304" pitchFamily="18" charset="0"/>
              </a:rPr>
              <a:t> </a:t>
            </a:r>
          </a:p>
          <a:p>
            <a:pPr marL="457200" lvl="1" indent="0">
              <a:buNone/>
            </a:pPr>
            <a:endParaRPr lang="en-GB" sz="1700" dirty="0">
              <a:solidFill>
                <a:schemeClr val="tx1">
                  <a:lumMod val="65000"/>
                  <a:lumOff val="35000"/>
                </a:schemeClr>
              </a:solidFill>
              <a:effectLst/>
              <a:latin typeface="Verdana" panose="020B0604030504040204" pitchFamily="34" charset="0"/>
              <a:ea typeface="Times New Roman" panose="02020603050405020304" pitchFamily="18" charset="0"/>
              <a:cs typeface="Times New Roman" panose="02020603050405020304" pitchFamily="18" charset="0"/>
            </a:endParaRPr>
          </a:p>
          <a:p>
            <a:pPr lvl="1"/>
            <a:r>
              <a:rPr lang="en-ZA" sz="1700" dirty="0">
                <a:solidFill>
                  <a:schemeClr val="tx1">
                    <a:lumMod val="65000"/>
                    <a:lumOff val="35000"/>
                  </a:schemeClr>
                </a:solidFill>
                <a:effectLst/>
                <a:latin typeface="Verdana" panose="020B0604030504040204" pitchFamily="34" charset="0"/>
                <a:ea typeface="Times New Roman" panose="02020603050405020304" pitchFamily="18" charset="0"/>
                <a:cs typeface="Times New Roman" panose="02020603050405020304" pitchFamily="18" charset="0"/>
              </a:rPr>
              <a:t>As we have witnessed during the Covid 19 pandemic, civil aviation played a crucial role in ensuring the movement of health workers from one region to another, repatriation and evacuation of citizens of different countries, the transportation and distribution of medical supplies including the much-needed vaccines, transportation of essential goods including food and personal protective equipment. All this could only be made possible by an efficient air travel system. </a:t>
            </a:r>
          </a:p>
        </p:txBody>
      </p:sp>
    </p:spTree>
    <p:extLst>
      <p:ext uri="{BB962C8B-B14F-4D97-AF65-F5344CB8AC3E}">
        <p14:creationId xmlns:p14="http://schemas.microsoft.com/office/powerpoint/2010/main" val="745765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6"/>
          </p:nvPr>
        </p:nvSpPr>
        <p:spPr/>
        <p:txBody>
          <a:bodyPr/>
          <a:lstStyle/>
          <a:p>
            <a:r>
              <a:rPr lang="en-GB" dirty="0"/>
              <a:t>Political will &amp; support</a:t>
            </a:r>
          </a:p>
        </p:txBody>
      </p:sp>
      <p:sp>
        <p:nvSpPr>
          <p:cNvPr id="3" name="Text Placeholder 2"/>
          <p:cNvSpPr>
            <a:spLocks noGrp="1"/>
          </p:cNvSpPr>
          <p:nvPr>
            <p:ph type="body" sz="quarter" idx="17"/>
          </p:nvPr>
        </p:nvSpPr>
        <p:spPr/>
        <p:txBody>
          <a:bodyPr/>
          <a:lstStyle/>
          <a:p>
            <a:pPr lvl="1"/>
            <a:endParaRPr lang="en-ZA" sz="1800" dirty="0">
              <a:solidFill>
                <a:schemeClr val="tx1">
                  <a:lumMod val="65000"/>
                  <a:lumOff val="35000"/>
                </a:schemeClr>
              </a:solidFill>
              <a:effectLst/>
              <a:latin typeface="Verdana" panose="020B0604030504040204" pitchFamily="34" charset="0"/>
              <a:ea typeface="Times New Roman" panose="02020603050405020304" pitchFamily="18" charset="0"/>
              <a:cs typeface="Times New Roman" panose="02020603050405020304" pitchFamily="18" charset="0"/>
            </a:endParaRPr>
          </a:p>
          <a:p>
            <a:pPr lvl="1"/>
            <a:r>
              <a:rPr lang="en-ZA" sz="1700" dirty="0">
                <a:solidFill>
                  <a:schemeClr val="tx1">
                    <a:lumMod val="65000"/>
                    <a:lumOff val="35000"/>
                  </a:schemeClr>
                </a:solidFill>
                <a:effectLst/>
                <a:latin typeface="Verdana" panose="020B0604030504040204" pitchFamily="34" charset="0"/>
                <a:ea typeface="Times New Roman" panose="02020603050405020304" pitchFamily="18" charset="0"/>
                <a:cs typeface="Times New Roman" panose="02020603050405020304" pitchFamily="18" charset="0"/>
              </a:rPr>
              <a:t>We therefore should intensify our efforts to strengthen civil aviation in our region and to improve air connectivity among ourselves and the rest of the world.</a:t>
            </a:r>
          </a:p>
          <a:p>
            <a:pPr marL="457200" lvl="1" indent="0">
              <a:buNone/>
            </a:pPr>
            <a:endParaRPr lang="en-GB" sz="1700" dirty="0">
              <a:solidFill>
                <a:schemeClr val="tx1">
                  <a:lumMod val="65000"/>
                  <a:lumOff val="35000"/>
                </a:schemeClr>
              </a:solidFill>
              <a:effectLst/>
              <a:latin typeface="Verdana" panose="020B0604030504040204" pitchFamily="34" charset="0"/>
              <a:ea typeface="Times New Roman" panose="02020603050405020304" pitchFamily="18" charset="0"/>
              <a:cs typeface="Times New Roman" panose="02020603050405020304" pitchFamily="18" charset="0"/>
            </a:endParaRPr>
          </a:p>
          <a:p>
            <a:pPr lvl="1"/>
            <a:r>
              <a:rPr lang="en-GB" sz="1700" dirty="0">
                <a:solidFill>
                  <a:schemeClr val="tx1">
                    <a:lumMod val="65000"/>
                    <a:lumOff val="35000"/>
                  </a:schemeClr>
                </a:solidFill>
                <a:effectLst/>
                <a:latin typeface="Verdana" panose="020B0604030504040204" pitchFamily="34" charset="0"/>
                <a:ea typeface="Times New Roman" panose="02020603050405020304" pitchFamily="18" charset="0"/>
                <a:cs typeface="Times New Roman" panose="02020603050405020304" pitchFamily="18" charset="0"/>
              </a:rPr>
              <a:t>States should guard against being too concerned about their sovereignty; after all, aviation transcends borders, and therefore each state has a role to play in advancing the agenda for safe skies and aviation development in our region.</a:t>
            </a:r>
            <a:endParaRPr lang="en-ZA" sz="1700" dirty="0">
              <a:solidFill>
                <a:schemeClr val="tx1">
                  <a:lumMod val="65000"/>
                  <a:lumOff val="35000"/>
                </a:schemeClr>
              </a:solidFill>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0742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6"/>
          </p:nvPr>
        </p:nvSpPr>
        <p:spPr/>
        <p:txBody>
          <a:bodyPr/>
          <a:lstStyle/>
          <a:p>
            <a:r>
              <a:rPr lang="en-GB" dirty="0"/>
              <a:t>Collaboration is a key factor</a:t>
            </a:r>
          </a:p>
        </p:txBody>
      </p:sp>
      <p:sp>
        <p:nvSpPr>
          <p:cNvPr id="3" name="Text Placeholder 2"/>
          <p:cNvSpPr>
            <a:spLocks noGrp="1"/>
          </p:cNvSpPr>
          <p:nvPr>
            <p:ph type="body" sz="quarter" idx="17"/>
          </p:nvPr>
        </p:nvSpPr>
        <p:spPr>
          <a:xfrm>
            <a:off x="220450" y="947765"/>
            <a:ext cx="8744757" cy="3472706"/>
          </a:xfrm>
        </p:spPr>
        <p:txBody>
          <a:bodyPr/>
          <a:lstStyle/>
          <a:p>
            <a:pPr marL="219456" indent="0">
              <a:buNone/>
            </a:pPr>
            <a:endParaRPr lang="en-ZA" sz="1200" b="0" dirty="0">
              <a:effectLst/>
              <a:latin typeface="Verdana" panose="020B0604030504040204" pitchFamily="34" charset="0"/>
              <a:ea typeface="Times New Roman" panose="02020603050405020304" pitchFamily="18" charset="0"/>
              <a:cs typeface="Times New Roman" panose="02020603050405020304" pitchFamily="18" charset="0"/>
            </a:endParaRPr>
          </a:p>
          <a:p>
            <a:r>
              <a:rPr lang="en-ZA" sz="1700" b="0" dirty="0">
                <a:effectLst/>
                <a:latin typeface="Verdana" panose="020B0604030504040204" pitchFamily="34" charset="0"/>
                <a:ea typeface="Times New Roman" panose="02020603050405020304" pitchFamily="18" charset="0"/>
                <a:cs typeface="Times New Roman" panose="02020603050405020304" pitchFamily="18" charset="0"/>
              </a:rPr>
              <a:t>No State will on its own be able to make a significant impact in improving the state of aviation safety in Africa, let alone within our region. </a:t>
            </a:r>
          </a:p>
          <a:p>
            <a:pPr marL="219456" indent="0">
              <a:buNone/>
            </a:pPr>
            <a:endParaRPr lang="en-ZA" sz="1700" b="0" dirty="0">
              <a:effectLst/>
              <a:latin typeface="Verdana" panose="020B0604030504040204" pitchFamily="34" charset="0"/>
              <a:ea typeface="Times New Roman" panose="02020603050405020304" pitchFamily="18" charset="0"/>
              <a:cs typeface="Times New Roman" panose="02020603050405020304" pitchFamily="18" charset="0"/>
            </a:endParaRPr>
          </a:p>
          <a:p>
            <a:r>
              <a:rPr lang="en-GB" sz="1700" b="0" dirty="0">
                <a:effectLst/>
                <a:latin typeface="Verdana" panose="020B0604030504040204" pitchFamily="34" charset="0"/>
                <a:ea typeface="Times New Roman" panose="02020603050405020304" pitchFamily="18" charset="0"/>
                <a:cs typeface="Times New Roman" panose="02020603050405020304" pitchFamily="18" charset="0"/>
              </a:rPr>
              <a:t>We share the skies with users from all over the world, and therefore need to work together to ensure a safe aviation industry, within our regional borders and across the world. </a:t>
            </a:r>
          </a:p>
          <a:p>
            <a:pPr marL="219456" indent="0">
              <a:buNone/>
            </a:pPr>
            <a:endParaRPr lang="en-GB" sz="1700" b="0" dirty="0">
              <a:effectLst/>
              <a:latin typeface="Verdana" panose="020B0604030504040204" pitchFamily="34" charset="0"/>
              <a:ea typeface="Times New Roman" panose="02020603050405020304" pitchFamily="18" charset="0"/>
              <a:cs typeface="Times New Roman" panose="02020603050405020304" pitchFamily="18" charset="0"/>
            </a:endParaRPr>
          </a:p>
          <a:p>
            <a:r>
              <a:rPr lang="en-GB" sz="1700" b="0" dirty="0">
                <a:effectLst/>
                <a:latin typeface="Verdana" panose="020B0604030504040204" pitchFamily="34" charset="0"/>
                <a:ea typeface="Times New Roman" panose="02020603050405020304" pitchFamily="18" charset="0"/>
                <a:cs typeface="Times New Roman" panose="02020603050405020304" pitchFamily="18" charset="0"/>
              </a:rPr>
              <a:t>To achieve the ideals of safer skies in our region, we recognised that we needed to be more structured hence as SADC member states we decided to establish this most important structure called SASO which is aimed at advancing the ideals of a progressive aviation sector in our region.</a:t>
            </a:r>
          </a:p>
          <a:p>
            <a:pPr marL="219456" indent="0">
              <a:buNone/>
            </a:pPr>
            <a:endParaRPr lang="en-GB" sz="1200" b="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7488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6"/>
          </p:nvPr>
        </p:nvSpPr>
        <p:spPr/>
        <p:txBody>
          <a:bodyPr/>
          <a:lstStyle/>
          <a:p>
            <a:r>
              <a:rPr lang="en-GB" dirty="0"/>
              <a:t>Collaboration is a key factor</a:t>
            </a:r>
          </a:p>
        </p:txBody>
      </p:sp>
      <p:sp>
        <p:nvSpPr>
          <p:cNvPr id="3" name="Text Placeholder 2"/>
          <p:cNvSpPr>
            <a:spLocks noGrp="1"/>
          </p:cNvSpPr>
          <p:nvPr>
            <p:ph type="body" sz="quarter" idx="17"/>
          </p:nvPr>
        </p:nvSpPr>
        <p:spPr>
          <a:xfrm>
            <a:off x="220450" y="947765"/>
            <a:ext cx="8744757" cy="3472706"/>
          </a:xfrm>
        </p:spPr>
        <p:txBody>
          <a:bodyPr/>
          <a:lstStyle/>
          <a:p>
            <a:pPr marL="219456" indent="0">
              <a:buNone/>
            </a:pPr>
            <a:endParaRPr lang="en-ZA" sz="1200" b="0" dirty="0">
              <a:effectLst/>
              <a:latin typeface="Verdana" panose="020B0604030504040204" pitchFamily="34" charset="0"/>
              <a:ea typeface="Times New Roman" panose="02020603050405020304" pitchFamily="18" charset="0"/>
              <a:cs typeface="Times New Roman" panose="02020603050405020304" pitchFamily="18" charset="0"/>
            </a:endParaRPr>
          </a:p>
          <a:p>
            <a:pPr marL="219456" indent="0">
              <a:buNone/>
            </a:pPr>
            <a:endParaRPr lang="en-GB" sz="1200" b="0" dirty="0">
              <a:effectLst/>
              <a:latin typeface="Verdana" panose="020B0604030504040204" pitchFamily="34" charset="0"/>
              <a:ea typeface="Times New Roman" panose="02020603050405020304" pitchFamily="18" charset="0"/>
              <a:cs typeface="Times New Roman" panose="02020603050405020304" pitchFamily="18" charset="0"/>
            </a:endParaRPr>
          </a:p>
          <a:p>
            <a:r>
              <a:rPr lang="en-GB" sz="1700" b="0" dirty="0">
                <a:effectLst/>
                <a:latin typeface="Verdana" panose="020B0604030504040204" pitchFamily="34" charset="0"/>
                <a:ea typeface="Times New Roman" panose="02020603050405020304" pitchFamily="18" charset="0"/>
                <a:cs typeface="Times New Roman" panose="02020603050405020304" pitchFamily="18" charset="0"/>
              </a:rPr>
              <a:t>Collaboration can therefore be not over emphasised in advancing the ideals and the intent of this establishment as contained in the SASO Charter.  This viewpoint is also aligned to the tenets and the spirit of the ICAO’s “No Country Left Behind” programme. </a:t>
            </a:r>
          </a:p>
          <a:p>
            <a:pPr marL="219456" indent="0">
              <a:buNone/>
            </a:pPr>
            <a:endParaRPr lang="en-GB" sz="1700" b="0" dirty="0">
              <a:effectLst/>
              <a:latin typeface="Verdana" panose="020B0604030504040204" pitchFamily="34" charset="0"/>
              <a:ea typeface="Times New Roman" panose="02020603050405020304" pitchFamily="18" charset="0"/>
              <a:cs typeface="Times New Roman" panose="02020603050405020304" pitchFamily="18" charset="0"/>
            </a:endParaRPr>
          </a:p>
          <a:p>
            <a:r>
              <a:rPr lang="en-GB" sz="1700" b="0" dirty="0">
                <a:effectLst/>
                <a:latin typeface="Verdana" panose="020B0604030504040204" pitchFamily="34" charset="0"/>
                <a:ea typeface="Times New Roman" panose="02020603050405020304" pitchFamily="18" charset="0"/>
                <a:cs typeface="Times New Roman" panose="02020603050405020304" pitchFamily="18" charset="0"/>
              </a:rPr>
              <a:t>Through increased collaboration, we can achieve more to see SASO fully operational as envisaged. </a:t>
            </a:r>
            <a:endParaRPr lang="en-ZA" sz="1700" b="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5457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6"/>
          </p:nvPr>
        </p:nvSpPr>
        <p:spPr/>
        <p:txBody>
          <a:bodyPr/>
          <a:lstStyle/>
          <a:p>
            <a:r>
              <a:rPr lang="en-GB" dirty="0"/>
              <a:t>Every voice counts</a:t>
            </a:r>
          </a:p>
        </p:txBody>
      </p:sp>
      <p:sp>
        <p:nvSpPr>
          <p:cNvPr id="3" name="Text Placeholder 2"/>
          <p:cNvSpPr>
            <a:spLocks noGrp="1"/>
          </p:cNvSpPr>
          <p:nvPr>
            <p:ph type="body" sz="quarter" idx="17"/>
          </p:nvPr>
        </p:nvSpPr>
        <p:spPr/>
        <p:txBody>
          <a:bodyPr/>
          <a:lstStyle/>
          <a:p>
            <a:r>
              <a:rPr lang="en-ZA" sz="1700" b="0" dirty="0">
                <a:latin typeface="Verdana" panose="020B0604030504040204" pitchFamily="34" charset="0"/>
                <a:ea typeface="Verdana" panose="020B0604030504040204" pitchFamily="34" charset="0"/>
                <a:cs typeface="Times New Roman" panose="02020603050405020304" pitchFamily="18" charset="0"/>
              </a:rPr>
              <a:t>E</a:t>
            </a:r>
            <a:r>
              <a:rPr lang="en-ZA" sz="1700" b="0" dirty="0">
                <a:effectLst/>
                <a:latin typeface="Verdana" panose="020B0604030504040204" pitchFamily="34" charset="0"/>
                <a:ea typeface="Verdana" panose="020B0604030504040204" pitchFamily="34" charset="0"/>
                <a:cs typeface="Times New Roman" panose="02020603050405020304" pitchFamily="18" charset="0"/>
              </a:rPr>
              <a:t>very country has a contribution to make</a:t>
            </a:r>
            <a:r>
              <a:rPr lang="en-ZA" sz="1700" b="0" dirty="0">
                <a:latin typeface="Verdana" panose="020B0604030504040204" pitchFamily="34" charset="0"/>
                <a:ea typeface="Verdana" panose="020B0604030504040204" pitchFamily="34" charset="0"/>
                <a:cs typeface="Times New Roman" panose="02020603050405020304" pitchFamily="18" charset="0"/>
              </a:rPr>
              <a:t>, o</a:t>
            </a:r>
            <a:r>
              <a:rPr lang="en-ZA" sz="1700" b="0" dirty="0">
                <a:effectLst/>
                <a:latin typeface="Verdana" panose="020B0604030504040204" pitchFamily="34" charset="0"/>
                <a:ea typeface="Verdana" panose="020B0604030504040204" pitchFamily="34" charset="0"/>
                <a:cs typeface="Times New Roman" panose="02020603050405020304" pitchFamily="18" charset="0"/>
              </a:rPr>
              <a:t>ur voices as individual member states should be heard.</a:t>
            </a:r>
          </a:p>
          <a:p>
            <a:pPr marL="219456" indent="0">
              <a:buNone/>
            </a:pPr>
            <a:endParaRPr lang="en-ZA" sz="1700" b="0" dirty="0">
              <a:effectLst/>
              <a:latin typeface="Verdana" panose="020B0604030504040204" pitchFamily="34" charset="0"/>
              <a:ea typeface="Verdana" panose="020B0604030504040204" pitchFamily="34" charset="0"/>
              <a:cs typeface="Times New Roman" panose="02020603050405020304" pitchFamily="18" charset="0"/>
            </a:endParaRPr>
          </a:p>
          <a:p>
            <a:r>
              <a:rPr lang="en-ZA" sz="1700" b="0" dirty="0">
                <a:effectLst/>
                <a:latin typeface="Verdana" panose="020B0604030504040204" pitchFamily="34" charset="0"/>
                <a:ea typeface="Verdana" panose="020B0604030504040204" pitchFamily="34" charset="0"/>
                <a:cs typeface="Times New Roman" panose="02020603050405020304" pitchFamily="18" charset="0"/>
              </a:rPr>
              <a:t>We need increased, equitable regional participation in strategic discussions to ensure that the iSASO agenda has a balance of views from its member states.</a:t>
            </a:r>
          </a:p>
          <a:p>
            <a:pPr marL="219456" indent="0">
              <a:buNone/>
            </a:pPr>
            <a:r>
              <a:rPr lang="en-ZA" sz="1700" b="0" dirty="0">
                <a:effectLst/>
                <a:latin typeface="Verdana" panose="020B0604030504040204" pitchFamily="34" charset="0"/>
                <a:ea typeface="Verdana" panose="020B0604030504040204" pitchFamily="34" charset="0"/>
                <a:cs typeface="Times New Roman" panose="02020603050405020304" pitchFamily="18" charset="0"/>
              </a:rPr>
              <a:t> </a:t>
            </a:r>
          </a:p>
          <a:p>
            <a:r>
              <a:rPr lang="en-ZA" sz="1700" b="0" dirty="0">
                <a:effectLst/>
                <a:latin typeface="Verdana" panose="020B0604030504040204" pitchFamily="34" charset="0"/>
                <a:ea typeface="Verdana" panose="020B0604030504040204" pitchFamily="34" charset="0"/>
                <a:cs typeface="Times New Roman" panose="02020603050405020304" pitchFamily="18" charset="0"/>
              </a:rPr>
              <a:t>States and their contributions should not only be about assistance but should be in pursuit of a comprehensive and inclusive regional aviation system.</a:t>
            </a:r>
          </a:p>
        </p:txBody>
      </p:sp>
    </p:spTree>
    <p:extLst>
      <p:ext uri="{BB962C8B-B14F-4D97-AF65-F5344CB8AC3E}">
        <p14:creationId xmlns:p14="http://schemas.microsoft.com/office/powerpoint/2010/main" val="1966138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6"/>
          </p:nvPr>
        </p:nvSpPr>
        <p:spPr/>
        <p:txBody>
          <a:bodyPr/>
          <a:lstStyle/>
          <a:p>
            <a:r>
              <a:rPr lang="en-GB" dirty="0"/>
              <a:t>Every voice counts</a:t>
            </a:r>
          </a:p>
        </p:txBody>
      </p:sp>
      <p:sp>
        <p:nvSpPr>
          <p:cNvPr id="3" name="Text Placeholder 2"/>
          <p:cNvSpPr>
            <a:spLocks noGrp="1"/>
          </p:cNvSpPr>
          <p:nvPr>
            <p:ph type="body" sz="quarter" idx="17"/>
          </p:nvPr>
        </p:nvSpPr>
        <p:spPr/>
        <p:txBody>
          <a:bodyPr/>
          <a:lstStyle/>
          <a:p>
            <a:pPr marL="219456" indent="0">
              <a:buNone/>
            </a:pPr>
            <a:endParaRPr lang="en-ZA" sz="1700" b="0" dirty="0">
              <a:effectLst/>
              <a:latin typeface="Verdana" panose="020B0604030504040204" pitchFamily="34" charset="0"/>
              <a:ea typeface="Verdana" panose="020B0604030504040204" pitchFamily="34" charset="0"/>
              <a:cs typeface="Times New Roman" panose="02020603050405020304" pitchFamily="18" charset="0"/>
            </a:endParaRPr>
          </a:p>
          <a:p>
            <a:r>
              <a:rPr lang="en-ZA" sz="1700" b="0" dirty="0">
                <a:effectLst/>
                <a:latin typeface="Verdana" panose="020B0604030504040204" pitchFamily="34" charset="0"/>
                <a:ea typeface="Verdana" panose="020B0604030504040204" pitchFamily="34" charset="0"/>
              </a:rPr>
              <a:t>Therefore, meaningful participation by all member states is crucial as the full implementation of the SASO mandate will not be fully realised if we do not fully commit to the progress of this important regional body.  </a:t>
            </a:r>
          </a:p>
          <a:p>
            <a:endParaRPr lang="en-ZA" sz="14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60426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E.GEN.00410_new template.pptx" id="{57142792-8087-46AF-8333-4858F8CA208E}" vid="{B7AD1C74-69B6-4999-91CA-1030D8DE09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Version=14.0.0.0, Culture=neutral, PublicKeyToken=71e9bce111e9429c</Assembly>
    <Class>Microsoft.Office.DocumentManagement.Internal.DocIdHandler</Class>
    <Data/>
    <Filter/>
  </Receiver>
  <Receiver>
    <Name>CopyVersionInformation ItemAdded</Name>
    <Synchronization>Synchronous</Synchronization>
    <Type>10001</Type>
    <SequenceNumber>40100</SequenceNumber>
    <Url/>
    <Assembly>EASA.BA.IMF.RC.Core.Application, Version=1.0.0.0, Culture=neutral, PublicKeyToken=a01c64e5cd1f2deb</Assembly>
    <Class>EASA.BA.IMF.RC.Core.Application.EventReceivers.CopyVersionInformation</Class>
    <Data/>
    <Filter/>
  </Receiver>
  <Receiver>
    <Name>CopyVersionInformation ItemUpdated</Name>
    <Synchronization>Synchronous</Synchronization>
    <Type>10002</Type>
    <SequenceNumber>40100</SequenceNumber>
    <Url/>
    <Assembly>EASA.BA.IMF.RC.Core.Application, Version=1.0.0.0, Culture=neutral, PublicKeyToken=a01c64e5cd1f2deb</Assembly>
    <Class>EASA.BA.IMF.RC.Core.Application.EventReceivers.CopyVersionInformation</Class>
    <Data/>
    <Filter/>
  </Receiver>
  <Receiver>
    <Name>CopyVersionInformation ItemCheckedIn</Name>
    <Synchronization>Synchronous</Synchronization>
    <Type>10004</Type>
    <SequenceNumber>40100</SequenceNumber>
    <Url/>
    <Assembly>EASA.BA.IMF.RC.Core.Application, Version=1.0.0.0, Culture=neutral, PublicKeyToken=a01c64e5cd1f2deb</Assembly>
    <Class>EASA.BA.IMF.RC.Core.Application.EventReceivers.CopyVersionInformation</Class>
    <Data/>
    <Filter/>
  </Receiver>
  <Receiver>
    <Name>CopyToRecordsCenter ItemUpdated</Name>
    <Synchronization>Asynchronous</Synchronization>
    <Type>10002</Type>
    <SequenceNumber>40110</SequenceNumber>
    <Url/>
    <Assembly>EASA.BA.IMF.RC.Core.Application, Version=1.0.0.0, Culture=neutral, PublicKeyToken=a01c64e5cd1f2deb</Assembly>
    <Class>EASA.BA.IMF.RC.Core.Application.EventReceivers.CopyToRecordsCenter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MF_C0_PublicationStatus xmlns="391a2f22-9f1b-4edd-a10b-257ace2d067d">EASA internal</IMF_C0_PublicationStatus>
    <IMF_C0_SourceTaxHTField0 xmlns="720140C3-6DF4-409B-A1F7-429D32417DCA">
      <Terms xmlns="http://schemas.microsoft.com/office/infopath/2007/PartnerControls">
        <TermInfo xmlns="http://schemas.microsoft.com/office/infopath/2007/PartnerControls">
          <TermName xmlns="http://schemas.microsoft.com/office/infopath/2007/PartnerControls">EASA</TermName>
          <TermId xmlns="http://schemas.microsoft.com/office/infopath/2007/PartnerControls">f2fd8376-381c-4ede-a9cd-0a84d06f4d45</TermId>
        </TermInfo>
      </Terms>
    </IMF_C0_SourceTaxHTField0>
    <IMSApprovalDate xmlns="13a41462-d3c5-4676-81cf-1cb4ae80045f">2019-03-11T23:00:00+00:00</IMSApprovalDate>
    <IMF_RC_RefDocumentGuid xmlns="6E10281A-CD3A-4F0C-9B7D-A2009929208B">7c976db1-23c1-400d-97ad-6f114f120250</IMF_RC_RefDocumentGuid>
    <IMF_C0_Distribution xmlns="391a2f22-9f1b-4edd-a10b-257ace2d067d">EASA</IMF_C0_Distribution>
    <IMF_C0_Description xmlns="391a2f22-9f1b-4edd-a10b-257ace2d067d" xsi:nil="true"/>
    <IMF_C0_TaxonomyTaxHTField0 xmlns="720140C3-6DF4-409B-A1F7-429D32417DCA">
      <Terms xmlns="http://schemas.microsoft.com/office/infopath/2007/PartnerControls">
        <TermInfo xmlns="http://schemas.microsoft.com/office/infopath/2007/PartnerControls">
          <TermName xmlns="http://schemas.microsoft.com/office/infopath/2007/PartnerControls">Quality management</TermName>
          <TermId xmlns="http://schemas.microsoft.com/office/infopath/2007/PartnerControls">98155c21-be43-4aae-96d5-e4bc945720de</TermId>
        </TermInfo>
      </Terms>
    </IMF_C0_TaxonomyTaxHTField0>
    <IMF_RC_RefDocumentId xmlns="6E10281A-CD3A-4F0C-9B7D-A2009929208B">EASAIMS-6-1338</IMF_RC_RefDocumentId>
    <IMSAcronymTaxHTField0 xmlns="13a41462-d3c5-4676-81cf-1cb4ae80045f">
      <Terms xmlns="http://schemas.microsoft.com/office/infopath/2007/PartnerControls">
        <TermInfo xmlns="http://schemas.microsoft.com/office/infopath/2007/PartnerControls">
          <TermName xmlns="http://schemas.microsoft.com/office/infopath/2007/PartnerControls">GEN</TermName>
          <TermId xmlns="http://schemas.microsoft.com/office/infopath/2007/PartnerControls">f714bfdc-8072-4548-9471-f17a1c62a484</TermId>
        </TermInfo>
      </Terms>
    </IMSAcronymTaxHTField0>
    <IMSProcessTaxonomyTaxHTField0 xmlns="13a41462-d3c5-4676-81cf-1cb4ae80045f">
      <Terms xmlns="http://schemas.microsoft.com/office/infopath/2007/PartnerControls">
        <TermInfo xmlns="http://schemas.microsoft.com/office/infopath/2007/PartnerControls">
          <TermName xmlns="http://schemas.microsoft.com/office/infopath/2007/PartnerControls">Documents and records management</TermName>
          <TermId xmlns="http://schemas.microsoft.com/office/infopath/2007/PartnerControls">12b15273-32eb-4bfd-a22a-bf49c6fe5b8b</TermId>
        </TermInfo>
      </Terms>
    </IMSProcessTaxonomyTaxHTField0>
    <IMF_C0_Archived xmlns="391a2f22-9f1b-4edd-a10b-257ace2d067d">false</IMF_C0_Archived>
    <IMF_C0_Contributor xmlns="391a2f22-9f1b-4edd-a10b-257ace2d067d">
      <UserInfo>
        <DisplayName/>
        <AccountId xsi:nil="true"/>
        <AccountType/>
      </UserInfo>
    </IMF_C0_Contributor>
    <_dlc_DocId xmlns="391a2f22-9f1b-4edd-a10b-257ace2d067d">EASAIMS-6-1338</_dlc_DocId>
    <IMF_C0_Language xmlns="391a2f22-9f1b-4edd-a10b-257ace2d067d">English</IMF_C0_Language>
    <IMSArisId xmlns="13a41462-d3c5-4676-81cf-1cb4ae80045f">c10cc280-5e12-11e6-1387-005056ba44df</IMSArisId>
    <IMF_RC_RefDocumentVersion xmlns="6E10281A-CD3A-4F0C-9B7D-A2009929208B">2.0</IMF_RC_RefDocumentVersion>
    <TaxCatchAll xmlns="391a2f22-9f1b-4edd-a10b-257ace2d067d">
      <Value>195</Value>
      <Value>18</Value>
      <Value>45</Value>
      <Value>109</Value>
      <Value>1</Value>
    </TaxCatchAll>
    <IMF_RC_RefDocumentSet xmlns="6E10281A-CD3A-4F0C-9B7D-A2009929208B" xsi:nil="true"/>
    <TaxKeywordTaxHTField xmlns="391a2f22-9f1b-4edd-a10b-257ace2d067d">
      <Terms xmlns="http://schemas.microsoft.com/office/infopath/2007/PartnerControls">
        <TermInfo xmlns="http://schemas.microsoft.com/office/infopath/2007/PartnerControls">
          <TermName xmlns="http://schemas.microsoft.com/office/infopath/2007/PartnerControls">002</TermName>
          <TermId xmlns="http://schemas.microsoft.com/office/infopath/2007/PartnerControls">1cddd0fa-1d3f-4d3b-a149-aeb683f282e1</TermId>
        </TermInfo>
      </Terms>
    </TaxKeywordTaxHTField>
    <IMSSensitivityMarking xmlns="13a41462-d3c5-4676-81cf-1cb4ae80045f">Non applicable</IMSSensitivityMarking>
    <IMF_C0_Owner xmlns="391a2f22-9f1b-4edd-a10b-257ace2d067d">
      <UserInfo>
        <DisplayName/>
        <AccountId xsi:nil="true"/>
        <AccountType/>
      </UserInfo>
    </IMF_C0_Owner>
    <IMSRegulatorySource xmlns="13a41462-d3c5-4676-81cf-1cb4ae80045f">Non applicable</IMSRegulatorySource>
    <IMF_C0_OriginatedTimestamp xmlns="391a2f22-9f1b-4edd-a10b-257ace2d067d">2015-05-08T08:13:00+00:00</IMF_C0_OriginatedTimestamp>
    <IMSFormType xmlns="13a41462-d3c5-4676-81cf-1cb4ae80045f">Quality template</IMSFormType>
    <IMF_RC_RefDocumentLib xmlns="6E10281A-CD3A-4F0C-9B7D-A2009929208B">IMS Qdocs publication</IMF_RC_RefDocumentLib>
    <IMSApprovalStatus xmlns="13a41462-d3c5-4676-81cf-1cb4ae80045f">Approved</IMSApprovalStatus>
    <_dlc_DocIdUrl xmlns="391a2f22-9f1b-4edd-a10b-257ace2d067d">
      <Url>https://imf.easa.europa.eu/case/IMS/_layouts/15/DocIdRedir.aspx?ID=EASAIMS-6-1338</Url>
      <Description>EASAIMS-6-1338</Description>
    </_dlc_DocIdUrl>
    <IMF_RC_RefDocumentInfo xmlns="6E10281A-CD3A-4F0C-9B7D-A2009929208B">{"Web":{"Path":"/","Title":"Integrated Management System","Description":""}}</IMF_RC_RefDocumentInfo>
  </documentManagement>
</p:properties>
</file>

<file path=customXml/item4.xml><?xml version="1.0" encoding="utf-8"?>
<ct:contentTypeSchema xmlns:ct="http://schemas.microsoft.com/office/2006/metadata/contentType" xmlns:ma="http://schemas.microsoft.com/office/2006/metadata/properties/metaAttributes" ct:_="" ma:_="" ma:contentTypeName="IMS Template" ma:contentTypeID="0x010100A14FE9BE6CE84F1BB23C774EC08C4AEA2D010039FCBC2891070F46ABE301F7C89982DF" ma:contentTypeVersion="48" ma:contentTypeDescription="" ma:contentTypeScope="" ma:versionID="d023930d99e07448568a3de6cc0aec27">
  <xsd:schema xmlns:xsd="http://www.w3.org/2001/XMLSchema" xmlns:xs="http://www.w3.org/2001/XMLSchema" xmlns:p="http://schemas.microsoft.com/office/2006/metadata/properties" xmlns:ns2="391a2f22-9f1b-4edd-a10b-257ace2d067d" xmlns:ns3="720140C3-6DF4-409B-A1F7-429D32417DCA" xmlns:ns4="13a41462-d3c5-4676-81cf-1cb4ae80045f" xmlns:ns5="6E10281A-CD3A-4F0C-9B7D-A2009929208B" targetNamespace="http://schemas.microsoft.com/office/2006/metadata/properties" ma:root="true" ma:fieldsID="cff8d02afa4360022eb7770d87b35f3f" ns2:_="" ns3:_="" ns4:_="" ns5:_="">
    <xsd:import namespace="391a2f22-9f1b-4edd-a10b-257ace2d067d"/>
    <xsd:import namespace="720140C3-6DF4-409B-A1F7-429D32417DCA"/>
    <xsd:import namespace="13a41462-d3c5-4676-81cf-1cb4ae80045f"/>
    <xsd:import namespace="6E10281A-CD3A-4F0C-9B7D-A2009929208B"/>
    <xsd:element name="properties">
      <xsd:complexType>
        <xsd:sequence>
          <xsd:element name="documentManagement">
            <xsd:complexType>
              <xsd:all>
                <xsd:element ref="ns2:_dlc_DocId" minOccurs="0"/>
                <xsd:element ref="ns2:_dlc_DocIdUrl" minOccurs="0"/>
                <xsd:element ref="ns2:_dlc_DocIdPersistId" minOccurs="0"/>
                <xsd:element ref="ns2:IMF_C0_Description" minOccurs="0"/>
                <xsd:element ref="ns2:IMF_C0_Contributor" minOccurs="0"/>
                <xsd:element ref="ns2:IMF_C0_Archived" minOccurs="0"/>
                <xsd:element ref="ns3:IMF_C0_TaxonomyTaxHTField0" minOccurs="0"/>
                <xsd:element ref="ns2:IMF_C0_Owner" minOccurs="0"/>
                <xsd:element ref="ns2:IMF_C0_OriginatedTimestamp" minOccurs="0"/>
                <xsd:element ref="ns2:IMF_C0_PublicationStatus"/>
                <xsd:element ref="ns3:IMF_C0_SourceTaxHTField0" minOccurs="0"/>
                <xsd:element ref="ns2:IMF_C0_Distribution" minOccurs="0"/>
                <xsd:element ref="ns2:IMF_C0_Language" minOccurs="0"/>
                <xsd:element ref="ns2:TaxKeywordTaxHTField" minOccurs="0"/>
                <xsd:element ref="ns4:IMSProcessTaxonomyTaxHTField0" minOccurs="0"/>
                <xsd:element ref="ns2:TaxCatchAll" minOccurs="0"/>
                <xsd:element ref="ns2:TaxCatchAllLabel" minOccurs="0"/>
                <xsd:element ref="ns4:IMSApprovalDate"/>
                <xsd:element ref="ns4:IMSApprovalStatus"/>
                <xsd:element ref="ns4:IMSArisId" minOccurs="0"/>
                <xsd:element ref="ns4:IMSAcronymTaxHTField0" minOccurs="0"/>
                <xsd:element ref="ns4:IMSFormType"/>
                <xsd:element ref="ns4:IMSRegulatorySource"/>
                <xsd:element ref="ns4:IMSSensitivityMarking"/>
                <xsd:element ref="ns5:IMF_RC_RefDocumentGuid" minOccurs="0"/>
                <xsd:element ref="ns5:IMF_RC_RefDocumentId" minOccurs="0"/>
                <xsd:element ref="ns5:IMF_RC_RefDocumentVersion" minOccurs="0"/>
                <xsd:element ref="ns5:IMF_RC_RefDocumentLib" minOccurs="0"/>
                <xsd:element ref="ns5:IMF_RC_RefDocumentSet" minOccurs="0"/>
                <xsd:element ref="ns5:IMF_RC_RefDocumentInfo"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1a2f22-9f1b-4edd-a10b-257ace2d067d"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IMF_C0_Description" ma:index="12" nillable="true" ma:displayName="Description" ma:description="Short description of document and its contents" ma:internalName="IMF_C0_Description" ma:readOnly="false">
      <xsd:simpleType>
        <xsd:restriction base="dms:Note">
          <xsd:maxLength value="255"/>
        </xsd:restriction>
      </xsd:simpleType>
    </xsd:element>
    <xsd:element name="IMF_C0_Contributor" ma:index="13" nillable="true" ma:displayName="Contributor" ma:description="Indicate one or more contributors to the object" ma:list="UserInfo" ma:internalName="IMF_C0_Contribu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MF_C0_Archived" ma:index="14" nillable="true" ma:displayName="Archived" ma:default="0" ma:description="Indicates cycle status of object" ma:hidden="true" ma:internalName="IMF_C0_Archived" ma:readOnly="false">
      <xsd:simpleType>
        <xsd:restriction base="dms:Boolean"/>
      </xsd:simpleType>
    </xsd:element>
    <xsd:element name="IMF_C0_Owner" ma:index="17" nillable="true" ma:displayName="Owner" ma:default="" ma:description="Indicates Head of department" ma:hidden="true" ma:list="UserInfo" ma:internalName="IMF_C0_Owne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MF_C0_OriginatedTimestamp" ma:index="18" nillable="true" ma:displayName="Originated timestamp" ma:default="[today]" ma:description="Indicates originated timestamp of object if not created in SP" ma:format="DateTime" ma:internalName="IMF_C0_OriginatedTimestamp" ma:readOnly="false">
      <xsd:simpleType>
        <xsd:restriction base="dms:DateTime"/>
      </xsd:simpleType>
    </xsd:element>
    <xsd:element name="IMF_C0_PublicationStatus" ma:index="19" ma:displayName="Publication status" ma:default="EASA internal" ma:description="Indictates if the object can be published outwards the Internet" ma:internalName="IMF_C0_PublicationStatus" ma:readOnly="false">
      <xsd:simpleType>
        <xsd:restriction base="dms:Choice">
          <xsd:enumeration value="EASA internal"/>
          <xsd:enumeration value="Not reviewed for public release"/>
          <xsd:enumeration value="Approved for public release"/>
          <xsd:enumeration value="Sensitive but unclassified"/>
        </xsd:restriction>
      </xsd:simpleType>
    </xsd:element>
    <xsd:element name="IMF_C0_Distribution" ma:index="22" nillable="true" ma:displayName="Distribution" ma:default="EASA" ma:description="Indicate if object comes into or leaves EASA (EASA/In/Out)" ma:hidden="true" ma:internalName="IMF_C0_Distribution" ma:readOnly="false">
      <xsd:simpleType>
        <xsd:restriction base="dms:Choice">
          <xsd:enumeration value="EASA"/>
          <xsd:enumeration value="In"/>
          <xsd:enumeration value="Out"/>
        </xsd:restriction>
      </xsd:simpleType>
    </xsd:element>
    <xsd:element name="IMF_C0_Language" ma:index="23" nillable="true" ma:displayName="Language" ma:default="English" ma:description="" ma:hidden="true" ma:internalName="IMF_C0_Language" ma:readOnly="false">
      <xsd:simpleType>
        <xsd:restriction base="dms:Choice">
          <xsd:enumeration value="English"/>
          <xsd:enumeration value="French"/>
          <xsd:enumeration value="German"/>
        </xsd:restriction>
      </xsd:simpleType>
    </xsd:element>
    <xsd:element name="TaxKeywordTaxHTField" ma:index="24" nillable="true" ma:taxonomy="true" ma:internalName="TaxKeywordTaxHTField" ma:taxonomyFieldName="TaxKeyword" ma:displayName="Enterprise Keywords" ma:readOnly="false" ma:fieldId="{23f27201-bee3-471e-b2e7-b64fd8b7ca38}" ma:taxonomyMulti="true" ma:sspId="8358dc2d-5dac-4cc2-8ed1-5c2041965753" ma:termSetId="00000000-0000-0000-0000-000000000000" ma:anchorId="00000000-0000-0000-0000-000000000000" ma:open="true" ma:isKeyword="true">
      <xsd:complexType>
        <xsd:sequence>
          <xsd:element ref="pc:Terms" minOccurs="0" maxOccurs="1"/>
        </xsd:sequence>
      </xsd:complexType>
    </xsd:element>
    <xsd:element name="TaxCatchAll" ma:index="27" nillable="true" ma:displayName="Taxonomy Catch All Column" ma:hidden="true" ma:list="{23859e3b-acf6-4239-bdbf-866f974b27ec}" ma:internalName="TaxCatchAll" ma:showField="CatchAllData" ma:web="9187730d-d789-474d-9594-c335a1009584">
      <xsd:complexType>
        <xsd:complexContent>
          <xsd:extension base="dms:MultiChoiceLookup">
            <xsd:sequence>
              <xsd:element name="Value" type="dms:Lookup" maxOccurs="unbounded" minOccurs="0" nillable="true"/>
            </xsd:sequence>
          </xsd:extension>
        </xsd:complexContent>
      </xsd:complexType>
    </xsd:element>
    <xsd:element name="TaxCatchAllLabel" ma:index="28" nillable="true" ma:displayName="Taxonomy Catch All Column1" ma:hidden="true" ma:list="{23859e3b-acf6-4239-bdbf-866f974b27ec}" ma:internalName="TaxCatchAllLabel" ma:readOnly="true" ma:showField="CatchAllDataLabel" ma:web="9187730d-d789-474d-9594-c335a100958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20140C3-6DF4-409B-A1F7-429D32417DCA" elementFormDefault="qualified">
    <xsd:import namespace="http://schemas.microsoft.com/office/2006/documentManagement/types"/>
    <xsd:import namespace="http://schemas.microsoft.com/office/infopath/2007/PartnerControls"/>
    <xsd:element name="IMF_C0_TaxonomyTaxHTField0" ma:index="15" ma:taxonomy="true" ma:internalName="IMF_C0_TaxonomyTaxHTField0" ma:taxonomyFieldName="IMF_C0_Taxonomy" ma:displayName="Taxonomy" ma:readOnly="false" ma:fieldId="{cf456d8d-8c00-4f58-9eea-3acf158a8d25}" ma:sspId="8358dc2d-5dac-4cc2-8ed1-5c2041965753" ma:termSetId="4b10b631-c2b5-4fc7-abfe-3cafbec3fca2" ma:anchorId="00000000-0000-0000-0000-000000000000" ma:open="false" ma:isKeyword="false">
      <xsd:complexType>
        <xsd:sequence>
          <xsd:element ref="pc:Terms" minOccurs="0" maxOccurs="1"/>
        </xsd:sequence>
      </xsd:complexType>
    </xsd:element>
    <xsd:element name="IMF_C0_SourceTaxHTField0" ma:index="20" ma:taxonomy="true" ma:internalName="IMF_C0_SourceTaxHTField0" ma:taxonomyFieldName="IMF_C0_Source" ma:displayName="Source" ma:readOnly="false" ma:default="1;#EASA|f2fd8376-381c-4ede-a9cd-0a84d06f4d45" ma:fieldId="{eb94dad3-d236-47b0-8922-8fe392b9072c}" ma:sspId="8358dc2d-5dac-4cc2-8ed1-5c2041965753" ma:termSetId="c85d0ee6-6f1d-4fee-ac6f-42b79544e648"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3a41462-d3c5-4676-81cf-1cb4ae80045f" elementFormDefault="qualified">
    <xsd:import namespace="http://schemas.microsoft.com/office/2006/documentManagement/types"/>
    <xsd:import namespace="http://schemas.microsoft.com/office/infopath/2007/PartnerControls"/>
    <xsd:element name="IMSProcessTaxonomyTaxHTField0" ma:index="26" ma:taxonomy="true" ma:internalName="IMSProcessTaxonomyTaxHTField0" ma:taxonomyFieldName="IMSProcessTaxonomy" ma:displayName="Process taxonomy (Q)" ma:default="" ma:fieldId="f18fae71-a947-4e07-8845-dca4bf3d380c" ma:taxonomyMulti="true" ma:sspId="8358dc2d-5dac-4cc2-8ed1-5c2041965753" ma:termSetId="89011a43-13ba-4f07-a418-2eea87b9aeb6" ma:anchorId="00000000-0000-0000-0000-000000000000" ma:open="false" ma:isKeyword="false">
      <xsd:complexType>
        <xsd:sequence>
          <xsd:element ref="pc:Terms" minOccurs="0" maxOccurs="1"/>
        </xsd:sequence>
      </xsd:complexType>
    </xsd:element>
    <xsd:element name="IMSApprovalDate" ma:index="30" ma:displayName="Approval date" ma:default="[today]" ma:description="Approval date" ma:format="DateTime" ma:indexed="true" ma:internalName="IMSApprovalDate">
      <xsd:simpleType>
        <xsd:restriction base="dms:DateTime"/>
      </xsd:simpleType>
    </xsd:element>
    <xsd:element name="IMSApprovalStatus" ma:index="31" ma:displayName="Approval status" ma:default="Draft" ma:description="Approval status" ma:indexed="true" ma:internalName="IMSApprovalStatus">
      <xsd:simpleType>
        <xsd:restriction base="dms:Choice">
          <xsd:enumeration value="Draft"/>
          <xsd:enumeration value="In review"/>
          <xsd:enumeration value="Approved"/>
        </xsd:restriction>
      </xsd:simpleType>
    </xsd:element>
    <xsd:element name="IMSArisId" ma:index="32" nillable="true" ma:displayName="Aris ID" ma:description="Aris ID" ma:internalName="IMSArisId">
      <xsd:simpleType>
        <xsd:restriction base="dms:Text"/>
      </xsd:simpleType>
    </xsd:element>
    <xsd:element name="IMSAcronymTaxHTField0" ma:index="33" ma:taxonomy="true" ma:internalName="IMSAcronymTaxHTField0" ma:taxonomyFieldName="IMSAcronym" ma:displayName="Acronym" ma:indexed="true" ma:default="" ma:fieldId="{dbafa9dc-4115-4a1e-a712-8c79b5d311f8}" ma:sspId="8358dc2d-5dac-4cc2-8ed1-5c2041965753" ma:termSetId="5682b1a9-309c-4d53-a544-a3b112910516" ma:anchorId="00000000-0000-0000-0000-000000000000" ma:open="false" ma:isKeyword="false">
      <xsd:complexType>
        <xsd:sequence>
          <xsd:element ref="pc:Terms" minOccurs="0" maxOccurs="1"/>
        </xsd:sequence>
      </xsd:complexType>
    </xsd:element>
    <xsd:element name="IMSFormType" ma:index="35" ma:displayName="Form type" ma:default="Quality form" ma:description="Form type" ma:internalName="IMSFormType">
      <xsd:simpleType>
        <xsd:restriction base="dms:Choice">
          <xsd:enumeration value="Quality template"/>
          <xsd:enumeration value="Quality form"/>
          <xsd:enumeration value="EASA form"/>
          <xsd:enumeration value="Application form"/>
        </xsd:restriction>
      </xsd:simpleType>
    </xsd:element>
    <xsd:element name="IMSRegulatorySource" ma:index="36" ma:displayName="Regulatory source" ma:default="Non applicable" ma:description="Regulatory source" ma:internalName="IMSRegulatorySource">
      <xsd:simpleType>
        <xsd:restriction base="dms:Choice">
          <xsd:enumeration value="Non applicable"/>
          <xsd:enumeration value="Implementing rule"/>
          <xsd:enumeration value="Acceptable means of compliance"/>
          <xsd:enumeration value="Guidance material"/>
        </xsd:restriction>
      </xsd:simpleType>
    </xsd:element>
    <xsd:element name="IMSSensitivityMarking" ma:index="37" ma:displayName="Sensitivity marking" ma:default="Non applicable" ma:description="Indicates sensitivity level" ma:internalName="IMSSensitivityMarking">
      <xsd:simpleType>
        <xsd:restriction base="dms:Choice">
          <xsd:enumeration value="Non applicable"/>
          <xsd:enumeration value="Public"/>
          <xsd:enumeration value="Internal"/>
          <xsd:enumeration value="Limited distribution"/>
          <xsd:enumeration value="HR matters"/>
        </xsd:restriction>
      </xsd:simpleType>
    </xsd:element>
  </xsd:schema>
  <xsd:schema xmlns:xsd="http://www.w3.org/2001/XMLSchema" xmlns:xs="http://www.w3.org/2001/XMLSchema" xmlns:dms="http://schemas.microsoft.com/office/2006/documentManagement/types" xmlns:pc="http://schemas.microsoft.com/office/infopath/2007/PartnerControls" targetNamespace="6E10281A-CD3A-4F0C-9B7D-A2009929208B" elementFormDefault="qualified">
    <xsd:import namespace="http://schemas.microsoft.com/office/2006/documentManagement/types"/>
    <xsd:import namespace="http://schemas.microsoft.com/office/infopath/2007/PartnerControls"/>
    <xsd:element name="IMF_RC_RefDocumentGuid" ma:index="38" nillable="true" ma:displayName="RefGuid" ma:description="" ma:hidden="true" ma:internalName="IMF_RC_RefDocumentGuid">
      <xsd:simpleType>
        <xsd:restriction base="dms:Text"/>
      </xsd:simpleType>
    </xsd:element>
    <xsd:element name="IMF_RC_RefDocumentId" ma:index="39" nillable="true" ma:displayName="RefId" ma:description="" ma:hidden="true" ma:internalName="IMF_RC_RefDocumentId">
      <xsd:simpleType>
        <xsd:restriction base="dms:Text"/>
      </xsd:simpleType>
    </xsd:element>
    <xsd:element name="IMF_RC_RefDocumentVersion" ma:index="40" nillable="true" ma:displayName="RefVer" ma:description="" ma:hidden="true" ma:internalName="IMF_RC_RefDocumentVersion">
      <xsd:simpleType>
        <xsd:restriction base="dms:Text"/>
      </xsd:simpleType>
    </xsd:element>
    <xsd:element name="IMF_RC_RefDocumentLib" ma:index="41" nillable="true" ma:displayName="RefLib" ma:description="" ma:hidden="true" ma:internalName="IMF_RC_RefDocumentLib">
      <xsd:simpleType>
        <xsd:restriction base="dms:Text"/>
      </xsd:simpleType>
    </xsd:element>
    <xsd:element name="IMF_RC_RefDocumentSet" ma:index="42" nillable="true" ma:displayName="RefDs" ma:description="" ma:hidden="true" ma:internalName="IMF_RC_RefDocumentSet">
      <xsd:simpleType>
        <xsd:restriction base="dms:Text"/>
      </xsd:simpleType>
    </xsd:element>
    <xsd:element name="IMF_RC_RefDocumentInfo" ma:index="43" nillable="true" ma:displayName="RefInfo" ma:description="" ma:hidden="true" ma:internalName="IMF_RC_RefDocumentInfo" ma:readOnly="fals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SharedContentType xmlns="Microsoft.SharePoint.Taxonomy.ContentTypeSync" SourceId="8358dc2d-5dac-4cc2-8ed1-5c2041965753" ContentTypeId="0x010100A14FE9BE6CE84F1BB23C774EC08C4AEA2D01" PreviousValue="false"/>
</file>

<file path=customXml/itemProps1.xml><?xml version="1.0" encoding="utf-8"?>
<ds:datastoreItem xmlns:ds="http://schemas.openxmlformats.org/officeDocument/2006/customXml" ds:itemID="{3A511110-FB2E-4923-BB70-92FFD90286FC}">
  <ds:schemaRefs>
    <ds:schemaRef ds:uri="http://schemas.microsoft.com/sharepoint/events"/>
  </ds:schemaRefs>
</ds:datastoreItem>
</file>

<file path=customXml/itemProps2.xml><?xml version="1.0" encoding="utf-8"?>
<ds:datastoreItem xmlns:ds="http://schemas.openxmlformats.org/officeDocument/2006/customXml" ds:itemID="{003FCB61-EA6A-4FDA-B883-73A7AFBBCD94}">
  <ds:schemaRefs>
    <ds:schemaRef ds:uri="http://schemas.microsoft.com/sharepoint/v3/contenttype/forms"/>
  </ds:schemaRefs>
</ds:datastoreItem>
</file>

<file path=customXml/itemProps3.xml><?xml version="1.0" encoding="utf-8"?>
<ds:datastoreItem xmlns:ds="http://schemas.openxmlformats.org/officeDocument/2006/customXml" ds:itemID="{69B0780D-C26B-40DA-B88A-61A01AD1429F}">
  <ds:schemaRefs>
    <ds:schemaRef ds:uri="http://www.w3.org/XML/1998/namespace"/>
    <ds:schemaRef ds:uri="http://schemas.openxmlformats.org/package/2006/metadata/core-properties"/>
    <ds:schemaRef ds:uri="http://purl.org/dc/terms/"/>
    <ds:schemaRef ds:uri="13a41462-d3c5-4676-81cf-1cb4ae80045f"/>
    <ds:schemaRef ds:uri="http://schemas.microsoft.com/office/2006/documentManagement/types"/>
    <ds:schemaRef ds:uri="http://schemas.microsoft.com/office/infopath/2007/PartnerControls"/>
    <ds:schemaRef ds:uri="http://purl.org/dc/elements/1.1/"/>
    <ds:schemaRef ds:uri="720140C3-6DF4-409B-A1F7-429D32417DCA"/>
    <ds:schemaRef ds:uri="6E10281A-CD3A-4F0C-9B7D-A2009929208B"/>
    <ds:schemaRef ds:uri="391a2f22-9f1b-4edd-a10b-257ace2d067d"/>
    <ds:schemaRef ds:uri="http://schemas.microsoft.com/office/2006/metadata/properties"/>
    <ds:schemaRef ds:uri="http://purl.org/dc/dcmitype/"/>
  </ds:schemaRefs>
</ds:datastoreItem>
</file>

<file path=customXml/itemProps4.xml><?xml version="1.0" encoding="utf-8"?>
<ds:datastoreItem xmlns:ds="http://schemas.openxmlformats.org/officeDocument/2006/customXml" ds:itemID="{FFA8CCF6-8956-498B-9E90-142A8038EF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1a2f22-9f1b-4edd-a10b-257ace2d067d"/>
    <ds:schemaRef ds:uri="720140C3-6DF4-409B-A1F7-429D32417DCA"/>
    <ds:schemaRef ds:uri="13a41462-d3c5-4676-81cf-1cb4ae80045f"/>
    <ds:schemaRef ds:uri="6E10281A-CD3A-4F0C-9B7D-A200992920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B2A88A6D-5086-4D3E-9150-442D95372A85}">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SASO webconference template</Template>
  <TotalTime>77</TotalTime>
  <Words>1673</Words>
  <Application>Microsoft Office PowerPoint</Application>
  <PresentationFormat>On-screen Show (16:9)</PresentationFormat>
  <Paragraphs>109</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Times New Roman</vt:lpstr>
      <vt:lpstr>Verdana</vt:lpstr>
      <vt:lpstr>Wingdings</vt:lpstr>
      <vt:lpstr>Office Theme</vt:lpstr>
      <vt:lpstr>SASO, the way forward for SADC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Manager/>
  <Company>PC</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SASO, the way forward for SADC</dc:title>
  <dc:subject/>
  <dc:creator>KONING Yves</dc:creator>
  <cp:keywords>002</cp:keywords>
  <dc:description/>
  <cp:lastModifiedBy>Pappie Maja</cp:lastModifiedBy>
  <cp:revision>20</cp:revision>
  <dcterms:created xsi:type="dcterms:W3CDTF">2021-04-28T14:39:26Z</dcterms:created>
  <dcterms:modified xsi:type="dcterms:W3CDTF">2021-05-20T11:13:16Z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MF_C0_Taxonomy">
    <vt:lpwstr>18;#Quality management|98155c21-be43-4aae-96d5-e4bc945720de</vt:lpwstr>
  </property>
  <property fmtid="{D5CDD505-2E9C-101B-9397-08002B2CF9AE}" pid="3" name="TaxKeyword">
    <vt:lpwstr>45;#002|1cddd0fa-1d3f-4d3b-a149-aeb683f282e1</vt:lpwstr>
  </property>
  <property fmtid="{D5CDD505-2E9C-101B-9397-08002B2CF9AE}" pid="4" name="Order">
    <vt:r8>9600</vt:r8>
  </property>
  <property fmtid="{D5CDD505-2E9C-101B-9397-08002B2CF9AE}" pid="5" name="IMSAcronym">
    <vt:lpwstr>109;#GEN|f714bfdc-8072-4548-9471-f17a1c62a484</vt:lpwstr>
  </property>
  <property fmtid="{D5CDD505-2E9C-101B-9397-08002B2CF9AE}" pid="6" name="ContentTypeId">
    <vt:lpwstr>0x010100A14FE9BE6CE84F1BB23C774EC08C4AEA2D010039FCBC2891070F46ABE301F7C89982DF</vt:lpwstr>
  </property>
  <property fmtid="{D5CDD505-2E9C-101B-9397-08002B2CF9AE}" pid="7" name="_dlc_DocIdItemGuid">
    <vt:lpwstr>7c976db1-23c1-400d-97ad-6f114f120250</vt:lpwstr>
  </property>
  <property fmtid="{D5CDD505-2E9C-101B-9397-08002B2CF9AE}" pid="8" name="IMF_C0_Source">
    <vt:lpwstr>1;#EASA|f2fd8376-381c-4ede-a9cd-0a84d06f4d45</vt:lpwstr>
  </property>
  <property fmtid="{D5CDD505-2E9C-101B-9397-08002B2CF9AE}" pid="9" name="IMSProcessTaxonomy">
    <vt:lpwstr>195;#Documents and records management|12b15273-32eb-4bfd-a22a-bf49c6fe5b8b</vt:lpwstr>
  </property>
  <property fmtid="{D5CDD505-2E9C-101B-9397-08002B2CF9AE}" pid="10" name="xd_ProgID">
    <vt:lpwstr/>
  </property>
  <property fmtid="{D5CDD505-2E9C-101B-9397-08002B2CF9AE}" pid="11" name="_SharedFileIndex">
    <vt:lpwstr/>
  </property>
  <property fmtid="{D5CDD505-2E9C-101B-9397-08002B2CF9AE}" pid="12" name="_SourceUrl">
    <vt:lpwstr/>
  </property>
  <property fmtid="{D5CDD505-2E9C-101B-9397-08002B2CF9AE}" pid="13" name="TemplateUrl">
    <vt:lpwstr/>
  </property>
  <property fmtid="{D5CDD505-2E9C-101B-9397-08002B2CF9AE}" pid="14" name="_CopySource">
    <vt:lpwstr>http://imf.easa.local/case/IMS/IMSQdocsdesign/TE.GEN.00410.pptx</vt:lpwstr>
  </property>
</Properties>
</file>